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70" r:id="rId1"/>
  </p:sldMasterIdLst>
  <p:notesMasterIdLst>
    <p:notesMasterId r:id="rId88"/>
  </p:notesMasterIdLst>
  <p:sldIdLst>
    <p:sldId id="256" r:id="rId2"/>
    <p:sldId id="257" r:id="rId3"/>
    <p:sldId id="258" r:id="rId4"/>
    <p:sldId id="356" r:id="rId5"/>
    <p:sldId id="259" r:id="rId6"/>
    <p:sldId id="403" r:id="rId7"/>
    <p:sldId id="360" r:id="rId8"/>
    <p:sldId id="359" r:id="rId9"/>
    <p:sldId id="260" r:id="rId10"/>
    <p:sldId id="261" r:id="rId11"/>
    <p:sldId id="351" r:id="rId12"/>
    <p:sldId id="352" r:id="rId13"/>
    <p:sldId id="353" r:id="rId14"/>
    <p:sldId id="342" r:id="rId15"/>
    <p:sldId id="265" r:id="rId16"/>
    <p:sldId id="328" r:id="rId17"/>
    <p:sldId id="266" r:id="rId18"/>
    <p:sldId id="347" r:id="rId19"/>
    <p:sldId id="268" r:id="rId20"/>
    <p:sldId id="272" r:id="rId21"/>
    <p:sldId id="346" r:id="rId22"/>
    <p:sldId id="344" r:id="rId23"/>
    <p:sldId id="369" r:id="rId24"/>
    <p:sldId id="370" r:id="rId25"/>
    <p:sldId id="345" r:id="rId26"/>
    <p:sldId id="348" r:id="rId27"/>
    <p:sldId id="275" r:id="rId28"/>
    <p:sldId id="332" r:id="rId29"/>
    <p:sldId id="404" r:id="rId30"/>
    <p:sldId id="278" r:id="rId31"/>
    <p:sldId id="279" r:id="rId32"/>
    <p:sldId id="349" r:id="rId33"/>
    <p:sldId id="280" r:id="rId34"/>
    <p:sldId id="337" r:id="rId35"/>
    <p:sldId id="338" r:id="rId36"/>
    <p:sldId id="350" r:id="rId37"/>
    <p:sldId id="354" r:id="rId38"/>
    <p:sldId id="362" r:id="rId39"/>
    <p:sldId id="363" r:id="rId40"/>
    <p:sldId id="371" r:id="rId41"/>
    <p:sldId id="366" r:id="rId42"/>
    <p:sldId id="364" r:id="rId43"/>
    <p:sldId id="365" r:id="rId44"/>
    <p:sldId id="361" r:id="rId45"/>
    <p:sldId id="372" r:id="rId46"/>
    <p:sldId id="367" r:id="rId47"/>
    <p:sldId id="368" r:id="rId48"/>
    <p:sldId id="373" r:id="rId49"/>
    <p:sldId id="282" r:id="rId50"/>
    <p:sldId id="341" r:id="rId51"/>
    <p:sldId id="374" r:id="rId52"/>
    <p:sldId id="343" r:id="rId53"/>
    <p:sldId id="283" r:id="rId54"/>
    <p:sldId id="284" r:id="rId55"/>
    <p:sldId id="331" r:id="rId56"/>
    <p:sldId id="376" r:id="rId57"/>
    <p:sldId id="288" r:id="rId58"/>
    <p:sldId id="377" r:id="rId59"/>
    <p:sldId id="290" r:id="rId60"/>
    <p:sldId id="291" r:id="rId61"/>
    <p:sldId id="293" r:id="rId62"/>
    <p:sldId id="382" r:id="rId63"/>
    <p:sldId id="381" r:id="rId64"/>
    <p:sldId id="383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6" r:id="rId75"/>
    <p:sldId id="397" r:id="rId76"/>
    <p:sldId id="398" r:id="rId77"/>
    <p:sldId id="400" r:id="rId78"/>
    <p:sldId id="401" r:id="rId79"/>
    <p:sldId id="402" r:id="rId80"/>
    <p:sldId id="405" r:id="rId81"/>
    <p:sldId id="406" r:id="rId82"/>
    <p:sldId id="407" r:id="rId83"/>
    <p:sldId id="296" r:id="rId84"/>
    <p:sldId id="378" r:id="rId85"/>
    <p:sldId id="379" r:id="rId86"/>
    <p:sldId id="380" r:id="rId87"/>
  </p:sldIdLst>
  <p:sldSz cx="12192000" cy="6858000"/>
  <p:notesSz cx="6858000" cy="9144000"/>
  <p:embeddedFontLst>
    <p:embeddedFont>
      <p:font typeface="Source Sans Pro" panose="020B0604020202020204" charset="0"/>
      <p:regular r:id="rId89"/>
      <p:bold r:id="rId90"/>
      <p:italic r:id="rId91"/>
      <p:boldItalic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Garamond" panose="02020404030301010803" pitchFamily="18" charset="0"/>
      <p:regular r:id="rId97"/>
      <p:bold r:id="rId98"/>
      <p:italic r:id="rId99"/>
    </p:embeddedFont>
    <p:embeddedFont>
      <p:font typeface="NSimSun" panose="02010609030101010101" pitchFamily="49" charset="-122"/>
      <p:regular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DF45E97-7428-47C8-9830-9DB7A35B886E}">
  <a:tblStyle styleId="{EDF45E97-7428-47C8-9830-9DB7A35B88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47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72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0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383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29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46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 viz-&gt; extract insights</a:t>
            </a: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95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761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728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245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37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434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it is not clear at what rate we should be displaying the results of the incremental visualization algorithm. When can we be sure that we know enough to show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increment, given that the 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− 1)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 has been shown already? How should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 differ from the 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− 1)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increment?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prioritize sampling to ensure that we get to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 as soon as possible, but with guarantees?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show that our algorithm is in a sense ‘optimal’, in that it aims to take as few samples as possible to display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increment with guarantees?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at the same time, how do we ensure that our algorithm is lightweight enough that computation doesn’t become a bottleneck?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place the control in the user’s hands in order to control the level of interactivity needed?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users understand and make sense of the guarantees provided?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they use these guarantees to make well-informed decisions and terminate early without waiting for the entire visualization to be generated?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54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this image with completion image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8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100" dirty="0"/>
              <a:t>Traditional </a:t>
            </a:r>
            <a:r>
              <a:rPr lang="en-US" sz="1100" dirty="0" err="1"/>
              <a:t>tools+Large</a:t>
            </a:r>
            <a:r>
              <a:rPr lang="en-US" sz="1100" dirty="0"/>
              <a:t> dataset -&gt; information extraction delayed</a:t>
            </a: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this image with completion image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830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085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225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613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2119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072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1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267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81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357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865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186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890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593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4355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173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this slide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714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264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234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651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75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359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067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2549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7561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368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275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515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4999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099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868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14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445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691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181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1547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15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248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8528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131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259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1602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0422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3398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4205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4860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7977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4595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43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75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56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37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5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65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75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56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7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8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32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70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envisage/incvisage" TargetMode="Externa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524000" y="1112424"/>
            <a:ext cx="10634867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I’ve Seen “Enough” </a:t>
            </a:r>
            <a:br>
              <a:rPr lang="en-US" sz="60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Incrementally Improving Visualizations to Support Rapid Decision Making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596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Sajjadur Rahman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Maryam </a:t>
            </a:r>
            <a:r>
              <a:rPr lang="en-US" sz="2400" b="0" i="0" u="none" strike="noStrike" cap="none" dirty="0" err="1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Aliakbarpour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Ha Kyung Kong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Eric </a:t>
            </a:r>
            <a:r>
              <a:rPr lang="en-US" sz="2400" b="0" i="0" u="none" strike="noStrike" cap="none" dirty="0" err="1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Blais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Karrie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Karahalios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Aditya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Parameswaran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Ronitt</a:t>
            </a:r>
            <a:r>
              <a:rPr lang="en-US" sz="2400" b="0" i="0" u="none" strike="noStrike" cap="none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Rubinfield</a:t>
            </a:r>
            <a:r>
              <a:rPr lang="en-US" sz="2400" b="0" i="0" u="none" strike="noStrike" cap="none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University of Illinois (UIUC)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MIT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University of Waterloo</a:t>
            </a:r>
            <a:b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en-US" sz="24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33" y="5725431"/>
            <a:ext cx="778111" cy="995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713" y="5788331"/>
            <a:ext cx="1660289" cy="9330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437" y="5737319"/>
            <a:ext cx="28575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OLA Approach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dirty="0"/>
              <a:t>2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831883"/>
            <a:ext cx="10794000" cy="1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2777675" y="3431453"/>
            <a:ext cx="1782000" cy="127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4957925" y="3431453"/>
            <a:ext cx="1831200" cy="1325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224275" y="3405653"/>
            <a:ext cx="1831200" cy="1354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7514"/>
              </p:ext>
            </p:extLst>
          </p:nvPr>
        </p:nvGraphicFramePr>
        <p:xfrm>
          <a:off x="736881" y="2850873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2" name="Shape 1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: sampling based incremental visualization</a:t>
            </a:r>
            <a:endParaRPr lang="en-US" sz="2400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OLA Approach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dirty="0"/>
              <a:t>2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831883"/>
            <a:ext cx="10794000" cy="1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957925" y="3431453"/>
            <a:ext cx="1831200" cy="1325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224275" y="3405653"/>
            <a:ext cx="1831200" cy="1354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36881" y="2850873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2" name="Shape 1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: sampling based incremental visualization</a:t>
            </a:r>
            <a:endParaRPr lang="en-US" sz="2400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836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OLA Approach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dirty="0"/>
              <a:t>2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831883"/>
            <a:ext cx="10794000" cy="1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7224275" y="3405653"/>
            <a:ext cx="1831200" cy="1354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36881" y="2850873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2" name="Shape 1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: sampling based incremental visualization</a:t>
            </a:r>
            <a:endParaRPr lang="en-US" sz="2400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27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OLA Approach 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dirty="0"/>
              <a:t>2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831883"/>
            <a:ext cx="10794000" cy="192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36881" y="2850873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2" name="Shape 1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: sampling based incremental visualization</a:t>
            </a:r>
            <a:endParaRPr lang="en-US" sz="2400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08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Motivation (2)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idx="1"/>
          </p:nvPr>
        </p:nvSpPr>
        <p:spPr>
          <a:xfrm>
            <a:off x="2753025" y="5049905"/>
            <a:ext cx="5062800" cy="61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400" dirty="0"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 panose="020F0502020204030204" pitchFamily="34" charset="0"/>
              </a:rPr>
              <a:t>Hard to draw conclusions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4294967295"/>
          </p:nvPr>
        </p:nvSpPr>
        <p:spPr>
          <a:xfrm>
            <a:off x="2753138" y="5822950"/>
            <a:ext cx="5062538" cy="6111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400" dirty="0"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 panose="020F0502020204030204" pitchFamily="34" charset="0"/>
              </a:rPr>
              <a:t>Potentially incorrect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4294967295"/>
          </p:nvPr>
        </p:nvSpPr>
        <p:spPr>
          <a:xfrm>
            <a:off x="2753133" y="5427663"/>
            <a:ext cx="5062538" cy="611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400" dirty="0"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Calibri" panose="020F0502020204030204" pitchFamily="34" charset="0"/>
              </a:rPr>
              <a:t>Jarring experience/unstable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681576"/>
            <a:ext cx="10794000" cy="1928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48743"/>
              </p:ext>
            </p:extLst>
          </p:nvPr>
        </p:nvGraphicFramePr>
        <p:xfrm>
          <a:off x="736881" y="2741542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0" name="Shape 131"/>
          <p:cNvSpPr txBox="1">
            <a:spLocks/>
          </p:cNvSpPr>
          <p:nvPr/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approach: sampling based incremental visualization</a:t>
            </a:r>
            <a:endParaRPr lang="en-US" sz="2400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Shape 120"/>
          <p:cNvSpPr txBox="1">
            <a:spLocks/>
          </p:cNvSpPr>
          <p:nvPr/>
        </p:nvSpPr>
        <p:spPr>
          <a:xfrm>
            <a:off x="7563020" y="5355305"/>
            <a:ext cx="3866980" cy="69766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Can we do any better?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0" y="2062105"/>
            <a:ext cx="11549270" cy="34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2653748" y="414985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7444411" y="413799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42453" y="414985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84"/>
          <p:cNvSpPr/>
          <p:nvPr/>
        </p:nvSpPr>
        <p:spPr>
          <a:xfrm>
            <a:off x="579784" y="4133288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401418" y="3279913"/>
            <a:ext cx="4830417" cy="9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01418" y="4784301"/>
            <a:ext cx="4830417" cy="9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11556" y="2787004"/>
            <a:ext cx="16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Standard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97865" y="4156465"/>
            <a:ext cx="161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Incrementally </a:t>
            </a:r>
          </a:p>
          <a:p>
            <a:pPr algn="ctr"/>
            <a:r>
              <a:rPr lang="en-US" sz="1800" dirty="0"/>
              <a:t>Improving</a:t>
            </a:r>
          </a:p>
        </p:txBody>
      </p:sp>
      <p:sp>
        <p:nvSpPr>
          <p:cNvPr id="22" name="Shape 189"/>
          <p:cNvSpPr/>
          <p:nvPr/>
        </p:nvSpPr>
        <p:spPr>
          <a:xfrm>
            <a:off x="9833116" y="4123349"/>
            <a:ext cx="2073963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123184"/>
              </p:ext>
            </p:extLst>
          </p:nvPr>
        </p:nvGraphicFramePr>
        <p:xfrm>
          <a:off x="467138" y="2075618"/>
          <a:ext cx="11489637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2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47460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787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06488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6" name="Shape 193"/>
          <p:cNvSpPr txBox="1"/>
          <p:nvPr/>
        </p:nvSpPr>
        <p:spPr>
          <a:xfrm>
            <a:off x="4113163" y="5942560"/>
            <a:ext cx="4653150" cy="47342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Show an increment when confident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0" y="2062105"/>
            <a:ext cx="11549270" cy="34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2653748" y="414985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9823178" y="4137989"/>
            <a:ext cx="2077275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7444411" y="413799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42453" y="414985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Shape 192"/>
          <p:cNvCxnSpPr/>
          <p:nvPr/>
        </p:nvCxnSpPr>
        <p:spPr>
          <a:xfrm rot="10800000">
            <a:off x="1739386" y="4790526"/>
            <a:ext cx="9900" cy="140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93" name="Shape 193"/>
          <p:cNvSpPr txBox="1"/>
          <p:nvPr/>
        </p:nvSpPr>
        <p:spPr>
          <a:xfrm>
            <a:off x="979024" y="5892851"/>
            <a:ext cx="1530600" cy="369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Segment</a:t>
            </a:r>
          </a:p>
        </p:txBody>
      </p:sp>
      <p:sp>
        <p:nvSpPr>
          <p:cNvPr id="11" name="Shape 193"/>
          <p:cNvSpPr txBox="1"/>
          <p:nvPr/>
        </p:nvSpPr>
        <p:spPr>
          <a:xfrm>
            <a:off x="4113163" y="5942560"/>
            <a:ext cx="4653150" cy="47342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Keep on sampling until confident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13752"/>
              </p:ext>
            </p:extLst>
          </p:nvPr>
        </p:nvGraphicFramePr>
        <p:xfrm>
          <a:off x="467138" y="2075618"/>
          <a:ext cx="11489637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2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47460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787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06488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19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0" y="2062105"/>
            <a:ext cx="11549270" cy="34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9823178" y="4137989"/>
            <a:ext cx="2077275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7444411" y="413799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042453" y="414985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Shape 207"/>
          <p:cNvCxnSpPr>
            <a:stCxn id="208" idx="0"/>
          </p:cNvCxnSpPr>
          <p:nvPr/>
        </p:nvCxnSpPr>
        <p:spPr>
          <a:xfrm rot="10800000" flipH="1">
            <a:off x="2612391" y="5496337"/>
            <a:ext cx="927299" cy="516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208" name="Shape 208"/>
          <p:cNvSpPr txBox="1"/>
          <p:nvPr/>
        </p:nvSpPr>
        <p:spPr>
          <a:xfrm>
            <a:off x="1619241" y="6013237"/>
            <a:ext cx="1986299" cy="646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2-Segment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Approximation, 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</a:t>
            </a:r>
            <a:r>
              <a:rPr lang="en-US" sz="1800" b="1" i="1" u="none" strike="noStrike" cap="none" baseline="-25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16901"/>
              </p:ext>
            </p:extLst>
          </p:nvPr>
        </p:nvGraphicFramePr>
        <p:xfrm>
          <a:off x="467138" y="2095496"/>
          <a:ext cx="11489637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2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47460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787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06488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1" name="Shape 193"/>
          <p:cNvSpPr txBox="1"/>
          <p:nvPr/>
        </p:nvSpPr>
        <p:spPr>
          <a:xfrm>
            <a:off x="4113163" y="6012133"/>
            <a:ext cx="4653150" cy="47342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Keep on sampling until confident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0" y="2062105"/>
            <a:ext cx="11549270" cy="34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9823178" y="4137989"/>
            <a:ext cx="2077275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7444411" y="4137991"/>
            <a:ext cx="1898374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67138" y="2095496"/>
          <a:ext cx="11489637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2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47460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787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06488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11" name="Shape 193"/>
          <p:cNvSpPr txBox="1"/>
          <p:nvPr/>
        </p:nvSpPr>
        <p:spPr>
          <a:xfrm>
            <a:off x="4113163" y="6012133"/>
            <a:ext cx="4653150" cy="47342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k</a:t>
            </a: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-segment approximation at iteration </a:t>
            </a:r>
            <a:r>
              <a:rPr lang="en-US" sz="1800" b="0" i="1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26337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/>
              <a:t>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0" y="2062105"/>
            <a:ext cx="11549270" cy="34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7421177" y="5963476"/>
            <a:ext cx="1961400" cy="392874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emergent features</a:t>
            </a:r>
            <a:endParaRPr lang="en-US" sz="1800" b="1" i="1" u="none" strike="noStrike" cap="none" baseline="-25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231" name="Shape 231"/>
          <p:cNvCxnSpPr>
            <a:stCxn id="230" idx="0"/>
            <a:endCxn id="15" idx="4"/>
          </p:cNvCxnSpPr>
          <p:nvPr/>
        </p:nvCxnSpPr>
        <p:spPr>
          <a:xfrm flipH="1" flipV="1">
            <a:off x="7573618" y="4939748"/>
            <a:ext cx="828259" cy="102372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1" name="Shape 231"/>
          <p:cNvCxnSpPr>
            <a:stCxn id="230" idx="0"/>
            <a:endCxn id="21" idx="4"/>
          </p:cNvCxnSpPr>
          <p:nvPr/>
        </p:nvCxnSpPr>
        <p:spPr>
          <a:xfrm flipV="1">
            <a:off x="8401877" y="4912624"/>
            <a:ext cx="755724" cy="105085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5" name="Oval 14"/>
          <p:cNvSpPr/>
          <p:nvPr/>
        </p:nvSpPr>
        <p:spPr>
          <a:xfrm>
            <a:off x="7305261" y="4263887"/>
            <a:ext cx="536713" cy="67586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89244" y="4236763"/>
            <a:ext cx="536713" cy="67586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13752"/>
              </p:ext>
            </p:extLst>
          </p:nvPr>
        </p:nvGraphicFramePr>
        <p:xfrm>
          <a:off x="467138" y="2075618"/>
          <a:ext cx="11489637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2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47460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787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06488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029500" y="984975"/>
            <a:ext cx="5486400" cy="4068900"/>
          </a:xfrm>
          <a:prstGeom prst="wedgeEllipseCallout">
            <a:avLst>
              <a:gd name="adj1" fmla="val -64262"/>
              <a:gd name="adj2" fmla="val 30314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Data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044" y="1512093"/>
            <a:ext cx="2496492" cy="117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862" y="3278025"/>
            <a:ext cx="2455674" cy="1284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129" y="2778925"/>
            <a:ext cx="3938575" cy="22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179275" y="5547825"/>
            <a:ext cx="9276690" cy="932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➔"/>
            </a:pPr>
            <a:r>
              <a:rPr lang="en-US" sz="2800" dirty="0"/>
              <a:t>Microsoft’s Power BI hits 5m subscribers</a:t>
            </a:r>
          </a:p>
          <a:p>
            <a:pPr marL="457200" lvl="0" indent="-342900">
              <a:spcBef>
                <a:spcPts val="0"/>
              </a:spcBef>
              <a:buSzPct val="100000"/>
              <a:buChar char="➔"/>
            </a:pPr>
            <a:r>
              <a:rPr lang="en-US" sz="2800" dirty="0"/>
              <a:t>Tableau software soars 17% on Q3 earnings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425" y="2166275"/>
            <a:ext cx="11757300" cy="33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00" y="2681225"/>
            <a:ext cx="11757299" cy="287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60296"/>
              </p:ext>
            </p:extLst>
          </p:nvPr>
        </p:nvGraphicFramePr>
        <p:xfrm>
          <a:off x="258419" y="2165069"/>
          <a:ext cx="117049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645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103707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68897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63825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8985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93736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58926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53259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7" name="Shape 203"/>
          <p:cNvSpPr/>
          <p:nvPr/>
        </p:nvSpPr>
        <p:spPr>
          <a:xfrm>
            <a:off x="9759678" y="4137989"/>
            <a:ext cx="2077275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03"/>
          <p:cNvSpPr/>
          <p:nvPr/>
        </p:nvSpPr>
        <p:spPr>
          <a:xfrm>
            <a:off x="7302499" y="4137989"/>
            <a:ext cx="1955801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03"/>
          <p:cNvSpPr/>
          <p:nvPr/>
        </p:nvSpPr>
        <p:spPr>
          <a:xfrm>
            <a:off x="4864099" y="4150689"/>
            <a:ext cx="1955801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203"/>
          <p:cNvSpPr/>
          <p:nvPr/>
        </p:nvSpPr>
        <p:spPr>
          <a:xfrm>
            <a:off x="2438399" y="4150689"/>
            <a:ext cx="1955801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203"/>
          <p:cNvSpPr/>
          <p:nvPr/>
        </p:nvSpPr>
        <p:spPr>
          <a:xfrm>
            <a:off x="342899" y="4137989"/>
            <a:ext cx="1955801" cy="13219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425" y="2166275"/>
            <a:ext cx="11757300" cy="33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00" y="2681225"/>
            <a:ext cx="11757299" cy="287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8419" y="2165069"/>
          <a:ext cx="117049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645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103707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68897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63825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8985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93736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58926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53259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7" name="Shape 193"/>
          <p:cNvSpPr txBox="1"/>
          <p:nvPr/>
        </p:nvSpPr>
        <p:spPr>
          <a:xfrm>
            <a:off x="3957450" y="5838388"/>
            <a:ext cx="4653150" cy="47342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Draw conclusions with guarantees</a:t>
            </a:r>
          </a:p>
        </p:txBody>
      </p:sp>
    </p:spTree>
    <p:extLst>
      <p:ext uri="{BB962C8B-B14F-4D97-AF65-F5344CB8AC3E}">
        <p14:creationId xmlns:p14="http://schemas.microsoft.com/office/powerpoint/2010/main" val="30032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9" name="Shape 296"/>
          <p:cNvSpPr txBox="1"/>
          <p:nvPr/>
        </p:nvSpPr>
        <p:spPr>
          <a:xfrm>
            <a:off x="4315779" y="4607114"/>
            <a:ext cx="3923760" cy="6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Rapid decision making!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95907"/>
              </p:ext>
            </p:extLst>
          </p:nvPr>
        </p:nvGraphicFramePr>
        <p:xfrm>
          <a:off x="876299" y="2087839"/>
          <a:ext cx="10439402" cy="207264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5219701">
                  <a:extLst>
                    <a:ext uri="{9D8B030D-6E8A-4147-A177-3AD203B41FA5}">
                      <a16:colId xmlns:a16="http://schemas.microsoft.com/office/drawing/2014/main" val="1074510844"/>
                    </a:ext>
                  </a:extLst>
                </a:gridCol>
                <a:gridCol w="5219701">
                  <a:extLst>
                    <a:ext uri="{9D8B030D-6E8A-4147-A177-3AD203B41FA5}">
                      <a16:colId xmlns:a16="http://schemas.microsoft.com/office/drawing/2014/main" val="347137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Incrementally Improving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insights</a:t>
                      </a:r>
                      <a:r>
                        <a:rPr lang="en-US" sz="2800" baseline="0" dirty="0"/>
                        <a:t> with guarantees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 explicit guarantees on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important features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</a:t>
                      </a:r>
                      <a:r>
                        <a:rPr lang="en-US" sz="2800" baseline="0" dirty="0"/>
                        <a:t> notion of importance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8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19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9" name="Shape 296"/>
          <p:cNvSpPr txBox="1"/>
          <p:nvPr/>
        </p:nvSpPr>
        <p:spPr>
          <a:xfrm>
            <a:off x="4802796" y="4607114"/>
            <a:ext cx="3923760" cy="6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Any negatives?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76299" y="2087839"/>
          <a:ext cx="10439402" cy="207264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5219701">
                  <a:extLst>
                    <a:ext uri="{9D8B030D-6E8A-4147-A177-3AD203B41FA5}">
                      <a16:colId xmlns:a16="http://schemas.microsoft.com/office/drawing/2014/main" val="1074510844"/>
                    </a:ext>
                  </a:extLst>
                </a:gridCol>
                <a:gridCol w="5219701">
                  <a:extLst>
                    <a:ext uri="{9D8B030D-6E8A-4147-A177-3AD203B41FA5}">
                      <a16:colId xmlns:a16="http://schemas.microsoft.com/office/drawing/2014/main" val="347137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Incrementally Improving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insights</a:t>
                      </a:r>
                      <a:r>
                        <a:rPr lang="en-US" sz="2800" baseline="0" dirty="0"/>
                        <a:t> with guarantees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 explicit guarantees on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important features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</a:t>
                      </a:r>
                      <a:r>
                        <a:rPr lang="en-US" sz="2800" baseline="0" dirty="0"/>
                        <a:t> notion of importance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8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96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sp>
        <p:nvSpPr>
          <p:cNvPr id="9" name="Shape 296"/>
          <p:cNvSpPr txBox="1"/>
          <p:nvPr/>
        </p:nvSpPr>
        <p:spPr>
          <a:xfrm>
            <a:off x="8500152" y="5044436"/>
            <a:ext cx="3923760" cy="6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Any negatives?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76299" y="2087839"/>
          <a:ext cx="10439402" cy="207264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5219701">
                  <a:extLst>
                    <a:ext uri="{9D8B030D-6E8A-4147-A177-3AD203B41FA5}">
                      <a16:colId xmlns:a16="http://schemas.microsoft.com/office/drawing/2014/main" val="1074510844"/>
                    </a:ext>
                  </a:extLst>
                </a:gridCol>
                <a:gridCol w="5219701">
                  <a:extLst>
                    <a:ext uri="{9D8B030D-6E8A-4147-A177-3AD203B41FA5}">
                      <a16:colId xmlns:a16="http://schemas.microsoft.com/office/drawing/2014/main" val="347137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Incrementally Improving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insights</a:t>
                      </a:r>
                      <a:r>
                        <a:rPr lang="en-US" sz="2800" baseline="0" dirty="0"/>
                        <a:t> with guarantees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 explicit guarantees on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important features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</a:t>
                      </a:r>
                      <a:r>
                        <a:rPr lang="en-US" sz="2800" baseline="0" dirty="0"/>
                        <a:t> notion of importance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82037"/>
                  </a:ext>
                </a:extLst>
              </a:tr>
            </a:tbl>
          </a:graphicData>
        </a:graphic>
      </p:graphicFrame>
      <p:pic>
        <p:nvPicPr>
          <p:cNvPr id="6" name="Shape 228">
            <a:extLst>
              <a:ext uri="{FF2B5EF4-FFF2-40B4-BE49-F238E27FC236}">
                <a16:creationId xmlns:a16="http://schemas.microsoft.com/office/drawing/2014/main" id="{09CCB8D8-2A49-42E1-BAFA-9A2F42B4C5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033" y="4418283"/>
            <a:ext cx="6907697" cy="1903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76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83925"/>
              </p:ext>
            </p:extLst>
          </p:nvPr>
        </p:nvGraphicFramePr>
        <p:xfrm>
          <a:off x="876299" y="2087839"/>
          <a:ext cx="10439402" cy="259080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5219701">
                  <a:extLst>
                    <a:ext uri="{9D8B030D-6E8A-4147-A177-3AD203B41FA5}">
                      <a16:colId xmlns:a16="http://schemas.microsoft.com/office/drawing/2014/main" val="1074510844"/>
                    </a:ext>
                  </a:extLst>
                </a:gridCol>
                <a:gridCol w="5219701">
                  <a:extLst>
                    <a:ext uri="{9D8B030D-6E8A-4147-A177-3AD203B41FA5}">
                      <a16:colId xmlns:a16="http://schemas.microsoft.com/office/drawing/2014/main" val="347137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Incrementally Improving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insights</a:t>
                      </a:r>
                      <a:r>
                        <a:rPr lang="en-US" sz="2800" baseline="0" dirty="0"/>
                        <a:t> with guarantees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 explicit guarantees on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important features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</a:t>
                      </a:r>
                      <a:r>
                        <a:rPr lang="en-US" sz="2800" baseline="0" dirty="0"/>
                        <a:t> notion of importance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8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information</a:t>
                      </a:r>
                      <a:r>
                        <a:rPr lang="en-US" sz="2800" baseline="0" dirty="0"/>
                        <a:t> hidden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aseline="0" dirty="0"/>
                        <a:t>+ display all the information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96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32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Incrementally Improving Visualizations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65347"/>
              </p:ext>
            </p:extLst>
          </p:nvPr>
        </p:nvGraphicFramePr>
        <p:xfrm>
          <a:off x="876299" y="2087839"/>
          <a:ext cx="10439402" cy="259080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5219701">
                  <a:extLst>
                    <a:ext uri="{9D8B030D-6E8A-4147-A177-3AD203B41FA5}">
                      <a16:colId xmlns:a16="http://schemas.microsoft.com/office/drawing/2014/main" val="1074510844"/>
                    </a:ext>
                  </a:extLst>
                </a:gridCol>
                <a:gridCol w="5219701">
                  <a:extLst>
                    <a:ext uri="{9D8B030D-6E8A-4147-A177-3AD203B41FA5}">
                      <a16:colId xmlns:a16="http://schemas.microsoft.com/office/drawing/2014/main" val="347137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Incrementally Improving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insights</a:t>
                      </a:r>
                      <a:r>
                        <a:rPr lang="en-US" sz="2800" baseline="0" dirty="0"/>
                        <a:t> with guarantees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 explicit guarantees on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important features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- no</a:t>
                      </a:r>
                      <a:r>
                        <a:rPr lang="en-US" sz="2800" baseline="0" dirty="0"/>
                        <a:t> notion of importance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3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+ incremental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8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strike="sngStrike" dirty="0"/>
                        <a:t>- information</a:t>
                      </a:r>
                      <a:r>
                        <a:rPr lang="en-US" sz="2800" strike="sngStrike" baseline="0" dirty="0"/>
                        <a:t> hidden</a:t>
                      </a:r>
                      <a:endParaRPr lang="en-US" sz="2800" strike="sngStrik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aseline="0" dirty="0"/>
                        <a:t>+ display all the information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96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03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Challenges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idx="1"/>
          </p:nvPr>
        </p:nvSpPr>
        <p:spPr>
          <a:xfrm>
            <a:off x="917713" y="1928194"/>
            <a:ext cx="7692887" cy="26239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Algorithmic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does the algorithm work?</a:t>
            </a:r>
            <a:endParaRPr lang="en-US" sz="2800" dirty="0"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2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3200" dirty="0"/>
              <a:t>Interface</a:t>
            </a:r>
          </a:p>
          <a:p>
            <a:pPr lvl="1" indent="-228600"/>
            <a:r>
              <a:rPr lang="en-US" sz="2800" dirty="0"/>
              <a:t>how do the users interpret the visualizations?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Incrementally Improving Visualizations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Sampling Technique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System Architecture</a:t>
            </a:r>
            <a:endParaRPr lang="en-US" sz="2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Performance Evaluation and User Study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9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122">
            <a:extLst>
              <a:ext uri="{FF2B5EF4-FFF2-40B4-BE49-F238E27FC236}">
                <a16:creationId xmlns:a16="http://schemas.microsoft.com/office/drawing/2014/main" id="{5E26EDB5-8723-4590-989D-AF838D392C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06" y="3274106"/>
            <a:ext cx="4416113" cy="26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533400" y="3551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Statement: Query Type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646236" y="6073361"/>
            <a:ext cx="1530600" cy="52320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Time (</a:t>
            </a:r>
            <a:r>
              <a:rPr lang="en-US" sz="16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X</a:t>
            </a:r>
            <a:r>
              <a:rPr lang="en-US" sz="16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2200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7" name="Shape 337"/>
          <p:cNvCxnSpPr/>
          <p:nvPr/>
        </p:nvCxnSpPr>
        <p:spPr>
          <a:xfrm>
            <a:off x="2477714" y="6121305"/>
            <a:ext cx="1867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802859" y="3921678"/>
            <a:ext cx="0" cy="1335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339" name="Shape 339"/>
          <p:cNvSpPr txBox="1"/>
          <p:nvPr/>
        </p:nvSpPr>
        <p:spPr>
          <a:xfrm rot="-5400000">
            <a:off x="-710767" y="4254601"/>
            <a:ext cx="2532213" cy="52320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Delay (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AVG (Y)</a:t>
            </a: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921" y="3335371"/>
            <a:ext cx="4725300" cy="2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6686" y="1916816"/>
            <a:ext cx="4529474" cy="80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996686" y="1916816"/>
            <a:ext cx="4529474" cy="83632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344">
            <a:extLst>
              <a:ext uri="{FF2B5EF4-FFF2-40B4-BE49-F238E27FC236}">
                <a16:creationId xmlns:a16="http://schemas.microsoft.com/office/drawing/2014/main" id="{23A84746-5E8B-4F42-8EEA-47EF5EB4931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700" y="1983649"/>
            <a:ext cx="4725299" cy="72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345">
            <a:extLst>
              <a:ext uri="{FF2B5EF4-FFF2-40B4-BE49-F238E27FC236}">
                <a16:creationId xmlns:a16="http://schemas.microsoft.com/office/drawing/2014/main" id="{9644B08F-4DF0-4BEE-9359-34C526680B91}"/>
              </a:ext>
            </a:extLst>
          </p:cNvPr>
          <p:cNvSpPr/>
          <p:nvPr/>
        </p:nvSpPr>
        <p:spPr>
          <a:xfrm>
            <a:off x="6530550" y="1913637"/>
            <a:ext cx="4839600" cy="83950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Shape 347">
            <a:extLst>
              <a:ext uri="{FF2B5EF4-FFF2-40B4-BE49-F238E27FC236}">
                <a16:creationId xmlns:a16="http://schemas.microsoft.com/office/drawing/2014/main" id="{49EC5A56-F3A0-4CF6-98E2-07F028404147}"/>
              </a:ext>
            </a:extLst>
          </p:cNvPr>
          <p:cNvSpPr txBox="1"/>
          <p:nvPr/>
        </p:nvSpPr>
        <p:spPr>
          <a:xfrm>
            <a:off x="8374482" y="6083300"/>
            <a:ext cx="1530600" cy="52320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X</a:t>
            </a:r>
            <a:r>
              <a:rPr lang="en-US" sz="28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endParaRPr lang="en-US" sz="2800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348">
            <a:extLst>
              <a:ext uri="{FF2B5EF4-FFF2-40B4-BE49-F238E27FC236}">
                <a16:creationId xmlns:a16="http://schemas.microsoft.com/office/drawing/2014/main" id="{DEBF144D-9E15-42A1-9171-829981892147}"/>
              </a:ext>
            </a:extLst>
          </p:cNvPr>
          <p:cNvCxnSpPr/>
          <p:nvPr/>
        </p:nvCxnSpPr>
        <p:spPr>
          <a:xfrm>
            <a:off x="8205960" y="6131244"/>
            <a:ext cx="1867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6" name="Shape 349">
            <a:extLst>
              <a:ext uri="{FF2B5EF4-FFF2-40B4-BE49-F238E27FC236}">
                <a16:creationId xmlns:a16="http://schemas.microsoft.com/office/drawing/2014/main" id="{D6E328D1-8279-485E-97DD-EB3A8E8C5CD9}"/>
              </a:ext>
            </a:extLst>
          </p:cNvPr>
          <p:cNvCxnSpPr/>
          <p:nvPr/>
        </p:nvCxnSpPr>
        <p:spPr>
          <a:xfrm rot="10800000">
            <a:off x="6531105" y="3931617"/>
            <a:ext cx="0" cy="1335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7" name="Shape 350">
            <a:extLst>
              <a:ext uri="{FF2B5EF4-FFF2-40B4-BE49-F238E27FC236}">
                <a16:creationId xmlns:a16="http://schemas.microsoft.com/office/drawing/2014/main" id="{CF626DE8-0459-4A6E-9C8A-35FBDA079AC8}"/>
              </a:ext>
            </a:extLst>
          </p:cNvPr>
          <p:cNvSpPr txBox="1"/>
          <p:nvPr/>
        </p:nvSpPr>
        <p:spPr>
          <a:xfrm>
            <a:off x="11049000" y="2946149"/>
            <a:ext cx="1113604" cy="523199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AVG(Y)</a:t>
            </a:r>
          </a:p>
        </p:txBody>
      </p:sp>
      <p:sp>
        <p:nvSpPr>
          <p:cNvPr id="18" name="Shape 351">
            <a:extLst>
              <a:ext uri="{FF2B5EF4-FFF2-40B4-BE49-F238E27FC236}">
                <a16:creationId xmlns:a16="http://schemas.microsoft.com/office/drawing/2014/main" id="{9A7159CF-82D7-4266-9FD9-5F5A4037939A}"/>
              </a:ext>
            </a:extLst>
          </p:cNvPr>
          <p:cNvSpPr txBox="1"/>
          <p:nvPr/>
        </p:nvSpPr>
        <p:spPr>
          <a:xfrm rot="-5400000">
            <a:off x="5411595" y="4397250"/>
            <a:ext cx="1530600" cy="523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X</a:t>
            </a:r>
            <a:r>
              <a:rPr lang="en-US" sz="2800" baseline="-2500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</a:p>
        </p:txBody>
      </p:sp>
      <p:cxnSp>
        <p:nvCxnSpPr>
          <p:cNvPr id="19" name="Shape 352">
            <a:extLst>
              <a:ext uri="{FF2B5EF4-FFF2-40B4-BE49-F238E27FC236}">
                <a16:creationId xmlns:a16="http://schemas.microsoft.com/office/drawing/2014/main" id="{3D53E19F-91D8-4F43-96EA-7D62D7D3CB19}"/>
              </a:ext>
            </a:extLst>
          </p:cNvPr>
          <p:cNvCxnSpPr/>
          <p:nvPr/>
        </p:nvCxnSpPr>
        <p:spPr>
          <a:xfrm flipH="1">
            <a:off x="10842675" y="3296275"/>
            <a:ext cx="552900" cy="764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19816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Visualiz</a:t>
            </a:r>
            <a:r>
              <a:rPr lang="en-US" dirty="0">
                <a:latin typeface="+mn-lt"/>
              </a:rPr>
              <a:t>ing Large Scale Data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idx="1"/>
          </p:nvPr>
        </p:nvSpPr>
        <p:spPr>
          <a:xfrm>
            <a:off x="2344341" y="6203338"/>
            <a:ext cx="7299933" cy="623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Key challeng</a:t>
            </a:r>
            <a:r>
              <a:rPr lang="en-US" b="1" dirty="0">
                <a:cs typeface="Calibri" panose="020F0502020204030204" pitchFamily="34" charset="0"/>
              </a:rPr>
              <a:t>e</a:t>
            </a:r>
            <a:r>
              <a:rPr lang="en-US" dirty="0">
                <a:cs typeface="Calibri" panose="020F0502020204030204" pitchFamily="34" charset="0"/>
              </a:rPr>
              <a:t>: </a:t>
            </a:r>
            <a:r>
              <a:rPr lang="en-US" b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reveal insights within seconds!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25" y="1830562"/>
            <a:ext cx="19716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500" y="2042025"/>
            <a:ext cx="4246174" cy="21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2535200" y="2562137"/>
            <a:ext cx="872100" cy="10629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2825" y="1627412"/>
            <a:ext cx="2490975" cy="25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8023850" y="2652625"/>
            <a:ext cx="586800" cy="82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947529" y="5530543"/>
            <a:ext cx="9437104" cy="7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>
                <a:cs typeface="Calibri" panose="020F0502020204030204" pitchFamily="34" charset="0"/>
              </a:rPr>
              <a:t>Even delays &gt; 0.5 seconds hamper insights! [Liu et al. 2015]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019261" y="3644915"/>
            <a:ext cx="1421296" cy="254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3142" y="1506022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Visualization</a:t>
            </a:r>
          </a:p>
        </p:txBody>
      </p:sp>
      <p:pic>
        <p:nvPicPr>
          <p:cNvPr id="14" name="Shape 1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0959" y="4285011"/>
            <a:ext cx="1605712" cy="8806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700592" y="4388723"/>
            <a:ext cx="149087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~60s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3974" y="5165613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15173" y="4523013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4075" y="4217636"/>
            <a:ext cx="2834474" cy="996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cs typeface="Calibri" panose="020F0502020204030204" pitchFamily="34" charset="0"/>
              </a:rPr>
              <a:t>US Flight Data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cs typeface="Calibri" panose="020F0502020204030204" pitchFamily="34" charset="0"/>
              </a:rPr>
              <a:t>(74m data points)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22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5334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Statement: Query Type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4296128" y="6083300"/>
            <a:ext cx="1530600" cy="52320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Time (</a:t>
            </a:r>
            <a:r>
              <a:rPr lang="en-US" sz="16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X</a:t>
            </a:r>
            <a:r>
              <a:rPr lang="en-US" sz="1600" baseline="-250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</a:t>
            </a: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-US" sz="2200" baseline="-25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37" name="Shape 337"/>
          <p:cNvCxnSpPr/>
          <p:nvPr/>
        </p:nvCxnSpPr>
        <p:spPr>
          <a:xfrm>
            <a:off x="4127606" y="6131244"/>
            <a:ext cx="1867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38" name="Shape 338"/>
          <p:cNvCxnSpPr/>
          <p:nvPr/>
        </p:nvCxnSpPr>
        <p:spPr>
          <a:xfrm rot="10800000">
            <a:off x="2452751" y="3931617"/>
            <a:ext cx="0" cy="1335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339" name="Shape 339"/>
          <p:cNvSpPr txBox="1"/>
          <p:nvPr/>
        </p:nvSpPr>
        <p:spPr>
          <a:xfrm rot="-5400000">
            <a:off x="939125" y="4264540"/>
            <a:ext cx="2532213" cy="52320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Delay (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AVG (Y)</a:t>
            </a: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813" y="3345310"/>
            <a:ext cx="4725300" cy="2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6578" y="1926755"/>
            <a:ext cx="4529474" cy="80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2646578" y="1926755"/>
            <a:ext cx="4529474" cy="83632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69357" y="2830059"/>
            <a:ext cx="22263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i="1" dirty="0">
                <a:solidFill>
                  <a:schemeClr val="tx1"/>
                </a:solidFill>
              </a:rPr>
              <a:t>AVERAGE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i="1" dirty="0">
                <a:solidFill>
                  <a:schemeClr val="tx1"/>
                </a:solidFill>
              </a:rPr>
              <a:t>SUM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i="1" dirty="0">
                <a:solidFill>
                  <a:schemeClr val="tx1"/>
                </a:solidFill>
              </a:rPr>
              <a:t>COUNT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idx="1"/>
          </p:nvPr>
        </p:nvSpPr>
        <p:spPr>
          <a:xfrm>
            <a:off x="838200" y="1756052"/>
            <a:ext cx="10515600" cy="46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Input: Dataset </a:t>
            </a:r>
            <a:r>
              <a:rPr lang="en-US" sz="28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Query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</a:t>
            </a:r>
            <a:r>
              <a:rPr lang="en-US" sz="2800" b="1" i="0" u="none" strike="noStrike" cap="none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28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</a:t>
            </a:r>
            <a:r>
              <a:rPr lang="en-US" sz="2800" b="1" i="1" u="none" strike="noStrike" cap="none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Parameters (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δ, Є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38" y="4706273"/>
            <a:ext cx="11489637" cy="1605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77617"/>
              </p:ext>
            </p:extLst>
          </p:nvPr>
        </p:nvGraphicFramePr>
        <p:xfrm>
          <a:off x="506896" y="4252281"/>
          <a:ext cx="1140018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692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51244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5299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21659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5300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31519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5162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189309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8" name="Shape 359"/>
          <p:cNvSpPr txBox="1">
            <a:spLocks/>
          </p:cNvSpPr>
          <p:nvPr/>
        </p:nvSpPr>
        <p:spPr>
          <a:xfrm>
            <a:off x="838200" y="2345082"/>
            <a:ext cx="10515600" cy="174983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Output: incrementally improving visualization</a:t>
            </a:r>
          </a:p>
          <a:p>
            <a:pPr lvl="1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-segment approximation at iteration </a:t>
            </a: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</a:t>
            </a:r>
          </a:p>
          <a:p>
            <a:pPr lvl="1">
              <a:buClr>
                <a:schemeClr val="dk1"/>
              </a:buClr>
              <a:buSzPct val="100000"/>
              <a:buFont typeface="Arial"/>
              <a:buChar char="•"/>
            </a:pPr>
            <a:r>
              <a:rPr lang="az-Cyrl-AZ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Є</a:t>
            </a:r>
            <a:r>
              <a:rPr lang="az-Cyrl-AZ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close to the best </a:t>
            </a: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-segment approximation (with high probability)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Incrementally Improving Visualizations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Sampling Technique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System Architecture</a:t>
            </a:r>
            <a:endParaRPr lang="en-US" sz="280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Performance Evaluation and User Study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414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09515" y="3851498"/>
            <a:ext cx="2667146" cy="1377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Ideal Scenario: Means are Known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9617765" cy="12256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samples are drawn (</a:t>
            </a:r>
            <a:r>
              <a:rPr lang="en-US" sz="28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-Best)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ind the best </a:t>
            </a:r>
            <a:r>
              <a:rPr lang="en-US" sz="28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k-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segment approximation per iteration</a:t>
            </a:r>
            <a:endParaRPr lang="en-US" sz="9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Clr>
                <a:schemeClr val="dk1"/>
              </a:buClr>
              <a:buSzPct val="100000"/>
              <a:buNone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Refine segment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S: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into segments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hape 378"/>
          <p:cNvCxnSpPr/>
          <p:nvPr/>
        </p:nvCxnSpPr>
        <p:spPr>
          <a:xfrm>
            <a:off x="5846755" y="4712727"/>
            <a:ext cx="1241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379"/>
          <p:cNvCxnSpPr/>
          <p:nvPr/>
        </p:nvCxnSpPr>
        <p:spPr>
          <a:xfrm flipH="1">
            <a:off x="4409514" y="4712727"/>
            <a:ext cx="109254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381"/>
          <p:cNvSpPr txBox="1"/>
          <p:nvPr/>
        </p:nvSpPr>
        <p:spPr>
          <a:xfrm>
            <a:off x="5499221" y="4468827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</a:p>
        </p:txBody>
      </p:sp>
      <p:cxnSp>
        <p:nvCxnSpPr>
          <p:cNvPr id="5" name="Straight Connector 4"/>
          <p:cNvCxnSpPr>
            <a:stCxn id="2" idx="1"/>
            <a:endCxn id="2" idx="3"/>
          </p:cNvCxnSpPr>
          <p:nvPr/>
        </p:nvCxnSpPr>
        <p:spPr>
          <a:xfrm>
            <a:off x="4409515" y="4540349"/>
            <a:ext cx="26671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369"/>
          <p:cNvSpPr txBox="1">
            <a:spLocks/>
          </p:cNvSpPr>
          <p:nvPr/>
        </p:nvSpPr>
        <p:spPr>
          <a:xfrm>
            <a:off x="1858326" y="5632312"/>
            <a:ext cx="7577510" cy="56945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But where do we split?</a:t>
            </a:r>
          </a:p>
          <a:p>
            <a:pPr marL="457200" lvl="1" indent="0" algn="ctr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900122" y="3075577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Ideal Scenario: Where to Split?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900122" y="1497978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/>
          <p:cNvSpPr/>
          <p:nvPr/>
        </p:nvSpPr>
        <p:spPr>
          <a:xfrm>
            <a:off x="3956505" y="1668749"/>
            <a:ext cx="2518425" cy="1020000"/>
          </a:xfrm>
          <a:custGeom>
            <a:avLst/>
            <a:gdLst>
              <a:gd name="connsiteX0" fmla="*/ 0 w 7086600"/>
              <a:gd name="connsiteY0" fmla="*/ 2594113 h 3568148"/>
              <a:gd name="connsiteX1" fmla="*/ 19879 w 7086600"/>
              <a:gd name="connsiteY1" fmla="*/ 2464904 h 3568148"/>
              <a:gd name="connsiteX2" fmla="*/ 29818 w 7086600"/>
              <a:gd name="connsiteY2" fmla="*/ 2365513 h 3568148"/>
              <a:gd name="connsiteX3" fmla="*/ 69574 w 7086600"/>
              <a:gd name="connsiteY3" fmla="*/ 2226365 h 3568148"/>
              <a:gd name="connsiteX4" fmla="*/ 79513 w 7086600"/>
              <a:gd name="connsiteY4" fmla="*/ 2196548 h 3568148"/>
              <a:gd name="connsiteX5" fmla="*/ 109331 w 7086600"/>
              <a:gd name="connsiteY5" fmla="*/ 2077278 h 3568148"/>
              <a:gd name="connsiteX6" fmla="*/ 119270 w 7086600"/>
              <a:gd name="connsiteY6" fmla="*/ 2047461 h 3568148"/>
              <a:gd name="connsiteX7" fmla="*/ 129209 w 7086600"/>
              <a:gd name="connsiteY7" fmla="*/ 2017643 h 3568148"/>
              <a:gd name="connsiteX8" fmla="*/ 168965 w 7086600"/>
              <a:gd name="connsiteY8" fmla="*/ 1958009 h 3568148"/>
              <a:gd name="connsiteX9" fmla="*/ 198783 w 7086600"/>
              <a:gd name="connsiteY9" fmla="*/ 1898374 h 3568148"/>
              <a:gd name="connsiteX10" fmla="*/ 208722 w 7086600"/>
              <a:gd name="connsiteY10" fmla="*/ 1858617 h 3568148"/>
              <a:gd name="connsiteX11" fmla="*/ 218661 w 7086600"/>
              <a:gd name="connsiteY11" fmla="*/ 1888435 h 3568148"/>
              <a:gd name="connsiteX12" fmla="*/ 248479 w 7086600"/>
              <a:gd name="connsiteY12" fmla="*/ 1948069 h 3568148"/>
              <a:gd name="connsiteX13" fmla="*/ 258418 w 7086600"/>
              <a:gd name="connsiteY13" fmla="*/ 2067339 h 3568148"/>
              <a:gd name="connsiteX14" fmla="*/ 268357 w 7086600"/>
              <a:gd name="connsiteY14" fmla="*/ 2097156 h 3568148"/>
              <a:gd name="connsiteX15" fmla="*/ 288235 w 7086600"/>
              <a:gd name="connsiteY15" fmla="*/ 2186609 h 3568148"/>
              <a:gd name="connsiteX16" fmla="*/ 308113 w 7086600"/>
              <a:gd name="connsiteY16" fmla="*/ 2126974 h 3568148"/>
              <a:gd name="connsiteX17" fmla="*/ 327992 w 7086600"/>
              <a:gd name="connsiteY17" fmla="*/ 1967948 h 3568148"/>
              <a:gd name="connsiteX18" fmla="*/ 357809 w 7086600"/>
              <a:gd name="connsiteY18" fmla="*/ 1868556 h 3568148"/>
              <a:gd name="connsiteX19" fmla="*/ 367748 w 7086600"/>
              <a:gd name="connsiteY19" fmla="*/ 1838739 h 3568148"/>
              <a:gd name="connsiteX20" fmla="*/ 387626 w 7086600"/>
              <a:gd name="connsiteY20" fmla="*/ 1749287 h 3568148"/>
              <a:gd name="connsiteX21" fmla="*/ 407505 w 7086600"/>
              <a:gd name="connsiteY21" fmla="*/ 1719469 h 3568148"/>
              <a:gd name="connsiteX22" fmla="*/ 417444 w 7086600"/>
              <a:gd name="connsiteY22" fmla="*/ 1908313 h 3568148"/>
              <a:gd name="connsiteX23" fmla="*/ 427383 w 7086600"/>
              <a:gd name="connsiteY23" fmla="*/ 1938130 h 3568148"/>
              <a:gd name="connsiteX24" fmla="*/ 447261 w 7086600"/>
              <a:gd name="connsiteY24" fmla="*/ 2057400 h 3568148"/>
              <a:gd name="connsiteX25" fmla="*/ 467139 w 7086600"/>
              <a:gd name="connsiteY25" fmla="*/ 2126974 h 3568148"/>
              <a:gd name="connsiteX26" fmla="*/ 477079 w 7086600"/>
              <a:gd name="connsiteY26" fmla="*/ 2166730 h 3568148"/>
              <a:gd name="connsiteX27" fmla="*/ 487018 w 7086600"/>
              <a:gd name="connsiteY27" fmla="*/ 2196548 h 3568148"/>
              <a:gd name="connsiteX28" fmla="*/ 506896 w 7086600"/>
              <a:gd name="connsiteY28" fmla="*/ 2286000 h 3568148"/>
              <a:gd name="connsiteX29" fmla="*/ 536713 w 7086600"/>
              <a:gd name="connsiteY29" fmla="*/ 2315817 h 3568148"/>
              <a:gd name="connsiteX30" fmla="*/ 586409 w 7086600"/>
              <a:gd name="connsiteY30" fmla="*/ 2365513 h 3568148"/>
              <a:gd name="connsiteX31" fmla="*/ 616226 w 7086600"/>
              <a:gd name="connsiteY31" fmla="*/ 2425148 h 3568148"/>
              <a:gd name="connsiteX32" fmla="*/ 636105 w 7086600"/>
              <a:gd name="connsiteY32" fmla="*/ 2445026 h 3568148"/>
              <a:gd name="connsiteX33" fmla="*/ 655983 w 7086600"/>
              <a:gd name="connsiteY33" fmla="*/ 2474843 h 3568148"/>
              <a:gd name="connsiteX34" fmla="*/ 685800 w 7086600"/>
              <a:gd name="connsiteY34" fmla="*/ 2484782 h 3568148"/>
              <a:gd name="connsiteX35" fmla="*/ 715618 w 7086600"/>
              <a:gd name="connsiteY35" fmla="*/ 2464904 h 3568148"/>
              <a:gd name="connsiteX36" fmla="*/ 735496 w 7086600"/>
              <a:gd name="connsiteY36" fmla="*/ 2405269 h 3568148"/>
              <a:gd name="connsiteX37" fmla="*/ 755374 w 7086600"/>
              <a:gd name="connsiteY37" fmla="*/ 2345635 h 3568148"/>
              <a:gd name="connsiteX38" fmla="*/ 765313 w 7086600"/>
              <a:gd name="connsiteY38" fmla="*/ 2315817 h 3568148"/>
              <a:gd name="connsiteX39" fmla="*/ 775252 w 7086600"/>
              <a:gd name="connsiteY39" fmla="*/ 2266122 h 3568148"/>
              <a:gd name="connsiteX40" fmla="*/ 805070 w 7086600"/>
              <a:gd name="connsiteY40" fmla="*/ 1938130 h 3568148"/>
              <a:gd name="connsiteX41" fmla="*/ 824948 w 7086600"/>
              <a:gd name="connsiteY41" fmla="*/ 1639956 h 3568148"/>
              <a:gd name="connsiteX42" fmla="*/ 834887 w 7086600"/>
              <a:gd name="connsiteY42" fmla="*/ 1590261 h 3568148"/>
              <a:gd name="connsiteX43" fmla="*/ 854765 w 7086600"/>
              <a:gd name="connsiteY43" fmla="*/ 1490869 h 3568148"/>
              <a:gd name="connsiteX44" fmla="*/ 864705 w 7086600"/>
              <a:gd name="connsiteY44" fmla="*/ 1560443 h 3568148"/>
              <a:gd name="connsiteX45" fmla="*/ 874644 w 7086600"/>
              <a:gd name="connsiteY45" fmla="*/ 1600200 h 3568148"/>
              <a:gd name="connsiteX46" fmla="*/ 884583 w 7086600"/>
              <a:gd name="connsiteY46" fmla="*/ 1649896 h 3568148"/>
              <a:gd name="connsiteX47" fmla="*/ 904461 w 7086600"/>
              <a:gd name="connsiteY47" fmla="*/ 1749287 h 3568148"/>
              <a:gd name="connsiteX48" fmla="*/ 914400 w 7086600"/>
              <a:gd name="connsiteY48" fmla="*/ 1789043 h 3568148"/>
              <a:gd name="connsiteX49" fmla="*/ 924339 w 7086600"/>
              <a:gd name="connsiteY49" fmla="*/ 1848678 h 3568148"/>
              <a:gd name="connsiteX50" fmla="*/ 944218 w 7086600"/>
              <a:gd name="connsiteY50" fmla="*/ 1878496 h 3568148"/>
              <a:gd name="connsiteX51" fmla="*/ 964096 w 7086600"/>
              <a:gd name="connsiteY51" fmla="*/ 1948069 h 3568148"/>
              <a:gd name="connsiteX52" fmla="*/ 983974 w 7086600"/>
              <a:gd name="connsiteY52" fmla="*/ 1977887 h 3568148"/>
              <a:gd name="connsiteX53" fmla="*/ 1003852 w 7086600"/>
              <a:gd name="connsiteY53" fmla="*/ 2037522 h 3568148"/>
              <a:gd name="connsiteX54" fmla="*/ 1023731 w 7086600"/>
              <a:gd name="connsiteY54" fmla="*/ 2097156 h 3568148"/>
              <a:gd name="connsiteX55" fmla="*/ 1033670 w 7086600"/>
              <a:gd name="connsiteY55" fmla="*/ 2136913 h 3568148"/>
              <a:gd name="connsiteX56" fmla="*/ 1073426 w 7086600"/>
              <a:gd name="connsiteY56" fmla="*/ 2226365 h 3568148"/>
              <a:gd name="connsiteX57" fmla="*/ 1113183 w 7086600"/>
              <a:gd name="connsiteY57" fmla="*/ 2266122 h 3568148"/>
              <a:gd name="connsiteX58" fmla="*/ 1123122 w 7086600"/>
              <a:gd name="connsiteY58" fmla="*/ 2295939 h 3568148"/>
              <a:gd name="connsiteX59" fmla="*/ 1143000 w 7086600"/>
              <a:gd name="connsiteY59" fmla="*/ 2415209 h 3568148"/>
              <a:gd name="connsiteX60" fmla="*/ 1152939 w 7086600"/>
              <a:gd name="connsiteY60" fmla="*/ 2445026 h 3568148"/>
              <a:gd name="connsiteX61" fmla="*/ 1162879 w 7086600"/>
              <a:gd name="connsiteY61" fmla="*/ 2484782 h 3568148"/>
              <a:gd name="connsiteX62" fmla="*/ 1172818 w 7086600"/>
              <a:gd name="connsiteY62" fmla="*/ 2514600 h 3568148"/>
              <a:gd name="connsiteX63" fmla="*/ 1182757 w 7086600"/>
              <a:gd name="connsiteY63" fmla="*/ 2574235 h 3568148"/>
              <a:gd name="connsiteX64" fmla="*/ 1192696 w 7086600"/>
              <a:gd name="connsiteY64" fmla="*/ 2604052 h 3568148"/>
              <a:gd name="connsiteX65" fmla="*/ 1222513 w 7086600"/>
              <a:gd name="connsiteY65" fmla="*/ 2703443 h 3568148"/>
              <a:gd name="connsiteX66" fmla="*/ 1242392 w 7086600"/>
              <a:gd name="connsiteY66" fmla="*/ 2763078 h 3568148"/>
              <a:gd name="connsiteX67" fmla="*/ 1262270 w 7086600"/>
              <a:gd name="connsiteY67" fmla="*/ 2792896 h 3568148"/>
              <a:gd name="connsiteX68" fmla="*/ 1292087 w 7086600"/>
              <a:gd name="connsiteY68" fmla="*/ 2852530 h 3568148"/>
              <a:gd name="connsiteX69" fmla="*/ 1311965 w 7086600"/>
              <a:gd name="connsiteY69" fmla="*/ 2912165 h 3568148"/>
              <a:gd name="connsiteX70" fmla="*/ 1331844 w 7086600"/>
              <a:gd name="connsiteY70" fmla="*/ 2951922 h 3568148"/>
              <a:gd name="connsiteX71" fmla="*/ 1361661 w 7086600"/>
              <a:gd name="connsiteY71" fmla="*/ 3051313 h 3568148"/>
              <a:gd name="connsiteX72" fmla="*/ 1381539 w 7086600"/>
              <a:gd name="connsiteY72" fmla="*/ 3120887 h 3568148"/>
              <a:gd name="connsiteX73" fmla="*/ 1401418 w 7086600"/>
              <a:gd name="connsiteY73" fmla="*/ 3101009 h 3568148"/>
              <a:gd name="connsiteX74" fmla="*/ 1421296 w 7086600"/>
              <a:gd name="connsiteY74" fmla="*/ 3021496 h 3568148"/>
              <a:gd name="connsiteX75" fmla="*/ 1431235 w 7086600"/>
              <a:gd name="connsiteY75" fmla="*/ 2991678 h 3568148"/>
              <a:gd name="connsiteX76" fmla="*/ 1441174 w 7086600"/>
              <a:gd name="connsiteY76" fmla="*/ 2941982 h 3568148"/>
              <a:gd name="connsiteX77" fmla="*/ 1461052 w 7086600"/>
              <a:gd name="connsiteY77" fmla="*/ 2882348 h 3568148"/>
              <a:gd name="connsiteX78" fmla="*/ 1470992 w 7086600"/>
              <a:gd name="connsiteY78" fmla="*/ 2812774 h 3568148"/>
              <a:gd name="connsiteX79" fmla="*/ 1480931 w 7086600"/>
              <a:gd name="connsiteY79" fmla="*/ 2445026 h 3568148"/>
              <a:gd name="connsiteX80" fmla="*/ 1500809 w 7086600"/>
              <a:gd name="connsiteY80" fmla="*/ 2385391 h 3568148"/>
              <a:gd name="connsiteX81" fmla="*/ 1530626 w 7086600"/>
              <a:gd name="connsiteY81" fmla="*/ 2286000 h 3568148"/>
              <a:gd name="connsiteX82" fmla="*/ 1540565 w 7086600"/>
              <a:gd name="connsiteY82" fmla="*/ 2256182 h 3568148"/>
              <a:gd name="connsiteX83" fmla="*/ 1560444 w 7086600"/>
              <a:gd name="connsiteY83" fmla="*/ 2226365 h 3568148"/>
              <a:gd name="connsiteX84" fmla="*/ 1590261 w 7086600"/>
              <a:gd name="connsiteY84" fmla="*/ 2166730 h 3568148"/>
              <a:gd name="connsiteX85" fmla="*/ 1610139 w 7086600"/>
              <a:gd name="connsiteY85" fmla="*/ 2186609 h 3568148"/>
              <a:gd name="connsiteX86" fmla="*/ 1630018 w 7086600"/>
              <a:gd name="connsiteY86" fmla="*/ 2246243 h 3568148"/>
              <a:gd name="connsiteX87" fmla="*/ 1639957 w 7086600"/>
              <a:gd name="connsiteY87" fmla="*/ 2286000 h 3568148"/>
              <a:gd name="connsiteX88" fmla="*/ 1649896 w 7086600"/>
              <a:gd name="connsiteY88" fmla="*/ 2335696 h 3568148"/>
              <a:gd name="connsiteX89" fmla="*/ 1659835 w 7086600"/>
              <a:gd name="connsiteY89" fmla="*/ 2365513 h 3568148"/>
              <a:gd name="connsiteX90" fmla="*/ 1679713 w 7086600"/>
              <a:gd name="connsiteY90" fmla="*/ 2474843 h 3568148"/>
              <a:gd name="connsiteX91" fmla="*/ 1699592 w 7086600"/>
              <a:gd name="connsiteY91" fmla="*/ 2494722 h 3568148"/>
              <a:gd name="connsiteX92" fmla="*/ 1729409 w 7086600"/>
              <a:gd name="connsiteY92" fmla="*/ 2584174 h 3568148"/>
              <a:gd name="connsiteX93" fmla="*/ 1739348 w 7086600"/>
              <a:gd name="connsiteY93" fmla="*/ 2613991 h 3568148"/>
              <a:gd name="connsiteX94" fmla="*/ 1749287 w 7086600"/>
              <a:gd name="connsiteY94" fmla="*/ 2643809 h 3568148"/>
              <a:gd name="connsiteX95" fmla="*/ 1779105 w 7086600"/>
              <a:gd name="connsiteY95" fmla="*/ 2633869 h 3568148"/>
              <a:gd name="connsiteX96" fmla="*/ 1808922 w 7086600"/>
              <a:gd name="connsiteY96" fmla="*/ 2604052 h 3568148"/>
              <a:gd name="connsiteX97" fmla="*/ 1838739 w 7086600"/>
              <a:gd name="connsiteY97" fmla="*/ 2584174 h 3568148"/>
              <a:gd name="connsiteX98" fmla="*/ 1878496 w 7086600"/>
              <a:gd name="connsiteY98" fmla="*/ 2524539 h 3568148"/>
              <a:gd name="connsiteX99" fmla="*/ 1898374 w 7086600"/>
              <a:gd name="connsiteY99" fmla="*/ 2494722 h 3568148"/>
              <a:gd name="connsiteX100" fmla="*/ 1928192 w 7086600"/>
              <a:gd name="connsiteY100" fmla="*/ 2445026 h 3568148"/>
              <a:gd name="connsiteX101" fmla="*/ 1958009 w 7086600"/>
              <a:gd name="connsiteY101" fmla="*/ 2454965 h 3568148"/>
              <a:gd name="connsiteX102" fmla="*/ 1987826 w 7086600"/>
              <a:gd name="connsiteY102" fmla="*/ 2554356 h 3568148"/>
              <a:gd name="connsiteX103" fmla="*/ 2007705 w 7086600"/>
              <a:gd name="connsiteY103" fmla="*/ 2574235 h 3568148"/>
              <a:gd name="connsiteX104" fmla="*/ 2037522 w 7086600"/>
              <a:gd name="connsiteY104" fmla="*/ 2663687 h 3568148"/>
              <a:gd name="connsiteX105" fmla="*/ 2047461 w 7086600"/>
              <a:gd name="connsiteY105" fmla="*/ 2693504 h 3568148"/>
              <a:gd name="connsiteX106" fmla="*/ 2057400 w 7086600"/>
              <a:gd name="connsiteY106" fmla="*/ 2723322 h 3568148"/>
              <a:gd name="connsiteX107" fmla="*/ 2077279 w 7086600"/>
              <a:gd name="connsiteY107" fmla="*/ 2743200 h 3568148"/>
              <a:gd name="connsiteX108" fmla="*/ 2126974 w 7086600"/>
              <a:gd name="connsiteY108" fmla="*/ 2792896 h 3568148"/>
              <a:gd name="connsiteX109" fmla="*/ 2156792 w 7086600"/>
              <a:gd name="connsiteY109" fmla="*/ 2733261 h 3568148"/>
              <a:gd name="connsiteX110" fmla="*/ 2166731 w 7086600"/>
              <a:gd name="connsiteY110" fmla="*/ 2703443 h 3568148"/>
              <a:gd name="connsiteX111" fmla="*/ 2186609 w 7086600"/>
              <a:gd name="connsiteY111" fmla="*/ 2673626 h 3568148"/>
              <a:gd name="connsiteX112" fmla="*/ 2196548 w 7086600"/>
              <a:gd name="connsiteY112" fmla="*/ 2643809 h 3568148"/>
              <a:gd name="connsiteX113" fmla="*/ 2216426 w 7086600"/>
              <a:gd name="connsiteY113" fmla="*/ 2623930 h 3568148"/>
              <a:gd name="connsiteX114" fmla="*/ 2256183 w 7086600"/>
              <a:gd name="connsiteY114" fmla="*/ 2564296 h 3568148"/>
              <a:gd name="connsiteX115" fmla="*/ 2295939 w 7086600"/>
              <a:gd name="connsiteY115" fmla="*/ 2514600 h 3568148"/>
              <a:gd name="connsiteX116" fmla="*/ 2325757 w 7086600"/>
              <a:gd name="connsiteY116" fmla="*/ 2584174 h 3568148"/>
              <a:gd name="connsiteX117" fmla="*/ 2345635 w 7086600"/>
              <a:gd name="connsiteY117" fmla="*/ 2633869 h 3568148"/>
              <a:gd name="connsiteX118" fmla="*/ 2365513 w 7086600"/>
              <a:gd name="connsiteY118" fmla="*/ 2703443 h 3568148"/>
              <a:gd name="connsiteX119" fmla="*/ 2395331 w 7086600"/>
              <a:gd name="connsiteY119" fmla="*/ 2753139 h 3568148"/>
              <a:gd name="connsiteX120" fmla="*/ 2415209 w 7086600"/>
              <a:gd name="connsiteY120" fmla="*/ 2812774 h 3568148"/>
              <a:gd name="connsiteX121" fmla="*/ 2425148 w 7086600"/>
              <a:gd name="connsiteY121" fmla="*/ 2842591 h 3568148"/>
              <a:gd name="connsiteX122" fmla="*/ 2435087 w 7086600"/>
              <a:gd name="connsiteY122" fmla="*/ 2892287 h 3568148"/>
              <a:gd name="connsiteX123" fmla="*/ 2454965 w 7086600"/>
              <a:gd name="connsiteY123" fmla="*/ 2922104 h 3568148"/>
              <a:gd name="connsiteX124" fmla="*/ 2474844 w 7086600"/>
              <a:gd name="connsiteY124" fmla="*/ 2981739 h 3568148"/>
              <a:gd name="connsiteX125" fmla="*/ 2494722 w 7086600"/>
              <a:gd name="connsiteY125" fmla="*/ 3021496 h 3568148"/>
              <a:gd name="connsiteX126" fmla="*/ 2514600 w 7086600"/>
              <a:gd name="connsiteY126" fmla="*/ 3220278 h 3568148"/>
              <a:gd name="connsiteX127" fmla="*/ 2534479 w 7086600"/>
              <a:gd name="connsiteY127" fmla="*/ 3250096 h 3568148"/>
              <a:gd name="connsiteX128" fmla="*/ 2574235 w 7086600"/>
              <a:gd name="connsiteY128" fmla="*/ 3369365 h 3568148"/>
              <a:gd name="connsiteX129" fmla="*/ 2584174 w 7086600"/>
              <a:gd name="connsiteY129" fmla="*/ 3409122 h 3568148"/>
              <a:gd name="connsiteX130" fmla="*/ 2623931 w 7086600"/>
              <a:gd name="connsiteY130" fmla="*/ 3468756 h 3568148"/>
              <a:gd name="connsiteX131" fmla="*/ 2663687 w 7086600"/>
              <a:gd name="connsiteY131" fmla="*/ 3568148 h 3568148"/>
              <a:gd name="connsiteX132" fmla="*/ 2693505 w 7086600"/>
              <a:gd name="connsiteY132" fmla="*/ 3558209 h 3568148"/>
              <a:gd name="connsiteX133" fmla="*/ 2723322 w 7086600"/>
              <a:gd name="connsiteY133" fmla="*/ 3468756 h 3568148"/>
              <a:gd name="connsiteX134" fmla="*/ 2743200 w 7086600"/>
              <a:gd name="connsiteY134" fmla="*/ 3419061 h 3568148"/>
              <a:gd name="connsiteX135" fmla="*/ 2763079 w 7086600"/>
              <a:gd name="connsiteY135" fmla="*/ 3389243 h 3568148"/>
              <a:gd name="connsiteX136" fmla="*/ 2782957 w 7086600"/>
              <a:gd name="connsiteY136" fmla="*/ 3339548 h 3568148"/>
              <a:gd name="connsiteX137" fmla="*/ 2792896 w 7086600"/>
              <a:gd name="connsiteY137" fmla="*/ 3240156 h 3568148"/>
              <a:gd name="connsiteX138" fmla="*/ 2812774 w 7086600"/>
              <a:gd name="connsiteY138" fmla="*/ 3200400 h 3568148"/>
              <a:gd name="connsiteX139" fmla="*/ 2852531 w 7086600"/>
              <a:gd name="connsiteY139" fmla="*/ 3130826 h 3568148"/>
              <a:gd name="connsiteX140" fmla="*/ 2892287 w 7086600"/>
              <a:gd name="connsiteY140" fmla="*/ 3051313 h 3568148"/>
              <a:gd name="connsiteX141" fmla="*/ 2912165 w 7086600"/>
              <a:gd name="connsiteY141" fmla="*/ 3021496 h 3568148"/>
              <a:gd name="connsiteX142" fmla="*/ 2951922 w 7086600"/>
              <a:gd name="connsiteY142" fmla="*/ 2941982 h 3568148"/>
              <a:gd name="connsiteX143" fmla="*/ 2981739 w 7086600"/>
              <a:gd name="connsiteY143" fmla="*/ 2882348 h 3568148"/>
              <a:gd name="connsiteX144" fmla="*/ 3001618 w 7086600"/>
              <a:gd name="connsiteY144" fmla="*/ 2852530 h 3568148"/>
              <a:gd name="connsiteX145" fmla="*/ 3011557 w 7086600"/>
              <a:gd name="connsiteY145" fmla="*/ 2802835 h 3568148"/>
              <a:gd name="connsiteX146" fmla="*/ 3031435 w 7086600"/>
              <a:gd name="connsiteY146" fmla="*/ 2782956 h 3568148"/>
              <a:gd name="connsiteX147" fmla="*/ 3061252 w 7086600"/>
              <a:gd name="connsiteY147" fmla="*/ 2733261 h 3568148"/>
              <a:gd name="connsiteX148" fmla="*/ 3101009 w 7086600"/>
              <a:gd name="connsiteY148" fmla="*/ 2673626 h 3568148"/>
              <a:gd name="connsiteX149" fmla="*/ 3120887 w 7086600"/>
              <a:gd name="connsiteY149" fmla="*/ 2643809 h 3568148"/>
              <a:gd name="connsiteX150" fmla="*/ 3150705 w 7086600"/>
              <a:gd name="connsiteY150" fmla="*/ 2584174 h 3568148"/>
              <a:gd name="connsiteX151" fmla="*/ 3160644 w 7086600"/>
              <a:gd name="connsiteY151" fmla="*/ 2554356 h 3568148"/>
              <a:gd name="connsiteX152" fmla="*/ 3180522 w 7086600"/>
              <a:gd name="connsiteY152" fmla="*/ 2524539 h 3568148"/>
              <a:gd name="connsiteX153" fmla="*/ 3210339 w 7086600"/>
              <a:gd name="connsiteY153" fmla="*/ 2534478 h 3568148"/>
              <a:gd name="connsiteX154" fmla="*/ 3230218 w 7086600"/>
              <a:gd name="connsiteY154" fmla="*/ 2594113 h 3568148"/>
              <a:gd name="connsiteX155" fmla="*/ 3269974 w 7086600"/>
              <a:gd name="connsiteY155" fmla="*/ 2643809 h 3568148"/>
              <a:gd name="connsiteX156" fmla="*/ 3339548 w 7086600"/>
              <a:gd name="connsiteY156" fmla="*/ 2564296 h 3568148"/>
              <a:gd name="connsiteX157" fmla="*/ 3359426 w 7086600"/>
              <a:gd name="connsiteY157" fmla="*/ 2544417 h 3568148"/>
              <a:gd name="connsiteX158" fmla="*/ 3379305 w 7086600"/>
              <a:gd name="connsiteY158" fmla="*/ 2514600 h 3568148"/>
              <a:gd name="connsiteX159" fmla="*/ 3419061 w 7086600"/>
              <a:gd name="connsiteY159" fmla="*/ 2474843 h 3568148"/>
              <a:gd name="connsiteX160" fmla="*/ 3458818 w 7086600"/>
              <a:gd name="connsiteY160" fmla="*/ 2425148 h 3568148"/>
              <a:gd name="connsiteX161" fmla="*/ 3488635 w 7086600"/>
              <a:gd name="connsiteY161" fmla="*/ 2415209 h 3568148"/>
              <a:gd name="connsiteX162" fmla="*/ 3528392 w 7086600"/>
              <a:gd name="connsiteY162" fmla="*/ 2365513 h 3568148"/>
              <a:gd name="connsiteX163" fmla="*/ 3558209 w 7086600"/>
              <a:gd name="connsiteY163" fmla="*/ 2325756 h 3568148"/>
              <a:gd name="connsiteX164" fmla="*/ 3578087 w 7086600"/>
              <a:gd name="connsiteY164" fmla="*/ 2295939 h 3568148"/>
              <a:gd name="connsiteX165" fmla="*/ 3607905 w 7086600"/>
              <a:gd name="connsiteY165" fmla="*/ 2276061 h 3568148"/>
              <a:gd name="connsiteX166" fmla="*/ 3687418 w 7086600"/>
              <a:gd name="connsiteY166" fmla="*/ 2355574 h 3568148"/>
              <a:gd name="connsiteX167" fmla="*/ 3717235 w 7086600"/>
              <a:gd name="connsiteY167" fmla="*/ 2385391 h 3568148"/>
              <a:gd name="connsiteX168" fmla="*/ 3766931 w 7086600"/>
              <a:gd name="connsiteY168" fmla="*/ 2425148 h 3568148"/>
              <a:gd name="connsiteX169" fmla="*/ 3796748 w 7086600"/>
              <a:gd name="connsiteY169" fmla="*/ 2415209 h 3568148"/>
              <a:gd name="connsiteX170" fmla="*/ 3826565 w 7086600"/>
              <a:gd name="connsiteY170" fmla="*/ 2365513 h 3568148"/>
              <a:gd name="connsiteX171" fmla="*/ 3846444 w 7086600"/>
              <a:gd name="connsiteY171" fmla="*/ 2325756 h 3568148"/>
              <a:gd name="connsiteX172" fmla="*/ 3886200 w 7086600"/>
              <a:gd name="connsiteY172" fmla="*/ 2256182 h 3568148"/>
              <a:gd name="connsiteX173" fmla="*/ 3906079 w 7086600"/>
              <a:gd name="connsiteY173" fmla="*/ 2186609 h 3568148"/>
              <a:gd name="connsiteX174" fmla="*/ 3935896 w 7086600"/>
              <a:gd name="connsiteY174" fmla="*/ 2117035 h 3568148"/>
              <a:gd name="connsiteX175" fmla="*/ 3965713 w 7086600"/>
              <a:gd name="connsiteY175" fmla="*/ 2146852 h 3568148"/>
              <a:gd name="connsiteX176" fmla="*/ 3975652 w 7086600"/>
              <a:gd name="connsiteY176" fmla="*/ 2176669 h 3568148"/>
              <a:gd name="connsiteX177" fmla="*/ 4005470 w 7086600"/>
              <a:gd name="connsiteY177" fmla="*/ 2226365 h 3568148"/>
              <a:gd name="connsiteX178" fmla="*/ 4035287 w 7086600"/>
              <a:gd name="connsiteY178" fmla="*/ 2286000 h 3568148"/>
              <a:gd name="connsiteX179" fmla="*/ 4065105 w 7086600"/>
              <a:gd name="connsiteY179" fmla="*/ 2305878 h 3568148"/>
              <a:gd name="connsiteX180" fmla="*/ 4124739 w 7086600"/>
              <a:gd name="connsiteY180" fmla="*/ 2375452 h 3568148"/>
              <a:gd name="connsiteX181" fmla="*/ 4144618 w 7086600"/>
              <a:gd name="connsiteY181" fmla="*/ 2355574 h 3568148"/>
              <a:gd name="connsiteX182" fmla="*/ 4174435 w 7086600"/>
              <a:gd name="connsiteY182" fmla="*/ 2256182 h 3568148"/>
              <a:gd name="connsiteX183" fmla="*/ 4204252 w 7086600"/>
              <a:gd name="connsiteY183" fmla="*/ 2126974 h 3568148"/>
              <a:gd name="connsiteX184" fmla="*/ 4224131 w 7086600"/>
              <a:gd name="connsiteY184" fmla="*/ 1987826 h 3568148"/>
              <a:gd name="connsiteX185" fmla="*/ 4253948 w 7086600"/>
              <a:gd name="connsiteY185" fmla="*/ 1868556 h 3568148"/>
              <a:gd name="connsiteX186" fmla="*/ 4273826 w 7086600"/>
              <a:gd name="connsiteY186" fmla="*/ 1739348 h 3568148"/>
              <a:gd name="connsiteX187" fmla="*/ 4293705 w 7086600"/>
              <a:gd name="connsiteY187" fmla="*/ 1639956 h 3568148"/>
              <a:gd name="connsiteX188" fmla="*/ 4313583 w 7086600"/>
              <a:gd name="connsiteY188" fmla="*/ 1600200 h 3568148"/>
              <a:gd name="connsiteX189" fmla="*/ 4333461 w 7086600"/>
              <a:gd name="connsiteY189" fmla="*/ 1520687 h 3568148"/>
              <a:gd name="connsiteX190" fmla="*/ 4343400 w 7086600"/>
              <a:gd name="connsiteY190" fmla="*/ 1470991 h 3568148"/>
              <a:gd name="connsiteX191" fmla="*/ 4363279 w 7086600"/>
              <a:gd name="connsiteY191" fmla="*/ 1441174 h 3568148"/>
              <a:gd name="connsiteX192" fmla="*/ 4373218 w 7086600"/>
              <a:gd name="connsiteY192" fmla="*/ 1401417 h 3568148"/>
              <a:gd name="connsiteX193" fmla="*/ 4383157 w 7086600"/>
              <a:gd name="connsiteY193" fmla="*/ 1441174 h 3568148"/>
              <a:gd name="connsiteX194" fmla="*/ 4412974 w 7086600"/>
              <a:gd name="connsiteY194" fmla="*/ 1590261 h 3568148"/>
              <a:gd name="connsiteX195" fmla="*/ 4422913 w 7086600"/>
              <a:gd name="connsiteY195" fmla="*/ 1620078 h 3568148"/>
              <a:gd name="connsiteX196" fmla="*/ 4442792 w 7086600"/>
              <a:gd name="connsiteY196" fmla="*/ 1639956 h 3568148"/>
              <a:gd name="connsiteX197" fmla="*/ 4452731 w 7086600"/>
              <a:gd name="connsiteY197" fmla="*/ 1669774 h 3568148"/>
              <a:gd name="connsiteX198" fmla="*/ 4472609 w 7086600"/>
              <a:gd name="connsiteY198" fmla="*/ 1749287 h 3568148"/>
              <a:gd name="connsiteX199" fmla="*/ 4492487 w 7086600"/>
              <a:gd name="connsiteY199" fmla="*/ 1808922 h 3568148"/>
              <a:gd name="connsiteX200" fmla="*/ 4512365 w 7086600"/>
              <a:gd name="connsiteY200" fmla="*/ 1878496 h 3568148"/>
              <a:gd name="connsiteX201" fmla="*/ 4532244 w 7086600"/>
              <a:gd name="connsiteY201" fmla="*/ 1918252 h 3568148"/>
              <a:gd name="connsiteX202" fmla="*/ 4562061 w 7086600"/>
              <a:gd name="connsiteY202" fmla="*/ 1987826 h 3568148"/>
              <a:gd name="connsiteX203" fmla="*/ 4591879 w 7086600"/>
              <a:gd name="connsiteY203" fmla="*/ 1977887 h 3568148"/>
              <a:gd name="connsiteX204" fmla="*/ 4631635 w 7086600"/>
              <a:gd name="connsiteY204" fmla="*/ 1908313 h 3568148"/>
              <a:gd name="connsiteX205" fmla="*/ 4641574 w 7086600"/>
              <a:gd name="connsiteY205" fmla="*/ 1878496 h 3568148"/>
              <a:gd name="connsiteX206" fmla="*/ 4661452 w 7086600"/>
              <a:gd name="connsiteY206" fmla="*/ 1858617 h 3568148"/>
              <a:gd name="connsiteX207" fmla="*/ 4671392 w 7086600"/>
              <a:gd name="connsiteY207" fmla="*/ 1828800 h 3568148"/>
              <a:gd name="connsiteX208" fmla="*/ 4691270 w 7086600"/>
              <a:gd name="connsiteY208" fmla="*/ 1749287 h 3568148"/>
              <a:gd name="connsiteX209" fmla="*/ 4721087 w 7086600"/>
              <a:gd name="connsiteY209" fmla="*/ 1679713 h 3568148"/>
              <a:gd name="connsiteX210" fmla="*/ 4750905 w 7086600"/>
              <a:gd name="connsiteY210" fmla="*/ 1530626 h 3568148"/>
              <a:gd name="connsiteX211" fmla="*/ 4770783 w 7086600"/>
              <a:gd name="connsiteY211" fmla="*/ 1401417 h 3568148"/>
              <a:gd name="connsiteX212" fmla="*/ 4780722 w 7086600"/>
              <a:gd name="connsiteY212" fmla="*/ 1262269 h 3568148"/>
              <a:gd name="connsiteX213" fmla="*/ 4800600 w 7086600"/>
              <a:gd name="connsiteY213" fmla="*/ 1192696 h 3568148"/>
              <a:gd name="connsiteX214" fmla="*/ 4820479 w 7086600"/>
              <a:gd name="connsiteY214" fmla="*/ 1113182 h 3568148"/>
              <a:gd name="connsiteX215" fmla="*/ 4840357 w 7086600"/>
              <a:gd name="connsiteY215" fmla="*/ 1083365 h 3568148"/>
              <a:gd name="connsiteX216" fmla="*/ 4860235 w 7086600"/>
              <a:gd name="connsiteY216" fmla="*/ 1103243 h 3568148"/>
              <a:gd name="connsiteX217" fmla="*/ 4890052 w 7086600"/>
              <a:gd name="connsiteY217" fmla="*/ 1162878 h 3568148"/>
              <a:gd name="connsiteX218" fmla="*/ 4919870 w 7086600"/>
              <a:gd name="connsiteY218" fmla="*/ 1262269 h 3568148"/>
              <a:gd name="connsiteX219" fmla="*/ 4929809 w 7086600"/>
              <a:gd name="connsiteY219" fmla="*/ 1302026 h 3568148"/>
              <a:gd name="connsiteX220" fmla="*/ 4949687 w 7086600"/>
              <a:gd name="connsiteY220" fmla="*/ 1331843 h 3568148"/>
              <a:gd name="connsiteX221" fmla="*/ 4969565 w 7086600"/>
              <a:gd name="connsiteY221" fmla="*/ 1391478 h 3568148"/>
              <a:gd name="connsiteX222" fmla="*/ 5009322 w 7086600"/>
              <a:gd name="connsiteY222" fmla="*/ 1461052 h 3568148"/>
              <a:gd name="connsiteX223" fmla="*/ 5049079 w 7086600"/>
              <a:gd name="connsiteY223" fmla="*/ 1520687 h 3568148"/>
              <a:gd name="connsiteX224" fmla="*/ 5078896 w 7086600"/>
              <a:gd name="connsiteY224" fmla="*/ 1580322 h 3568148"/>
              <a:gd name="connsiteX225" fmla="*/ 5098774 w 7086600"/>
              <a:gd name="connsiteY225" fmla="*/ 1639956 h 3568148"/>
              <a:gd name="connsiteX226" fmla="*/ 5138531 w 7086600"/>
              <a:gd name="connsiteY226" fmla="*/ 1699591 h 3568148"/>
              <a:gd name="connsiteX227" fmla="*/ 5178287 w 7086600"/>
              <a:gd name="connsiteY227" fmla="*/ 1838739 h 3568148"/>
              <a:gd name="connsiteX228" fmla="*/ 5198165 w 7086600"/>
              <a:gd name="connsiteY228" fmla="*/ 1868556 h 3568148"/>
              <a:gd name="connsiteX229" fmla="*/ 5218044 w 7086600"/>
              <a:gd name="connsiteY229" fmla="*/ 1848678 h 3568148"/>
              <a:gd name="connsiteX230" fmla="*/ 5247861 w 7086600"/>
              <a:gd name="connsiteY230" fmla="*/ 1828800 h 3568148"/>
              <a:gd name="connsiteX231" fmla="*/ 5257800 w 7086600"/>
              <a:gd name="connsiteY231" fmla="*/ 1798982 h 3568148"/>
              <a:gd name="connsiteX232" fmla="*/ 5307496 w 7086600"/>
              <a:gd name="connsiteY232" fmla="*/ 1749287 h 3568148"/>
              <a:gd name="connsiteX233" fmla="*/ 5317435 w 7086600"/>
              <a:gd name="connsiteY233" fmla="*/ 1719469 h 3568148"/>
              <a:gd name="connsiteX234" fmla="*/ 5357192 w 7086600"/>
              <a:gd name="connsiteY234" fmla="*/ 1669774 h 3568148"/>
              <a:gd name="connsiteX235" fmla="*/ 5377070 w 7086600"/>
              <a:gd name="connsiteY235" fmla="*/ 1639956 h 3568148"/>
              <a:gd name="connsiteX236" fmla="*/ 5396948 w 7086600"/>
              <a:gd name="connsiteY236" fmla="*/ 1570382 h 3568148"/>
              <a:gd name="connsiteX237" fmla="*/ 5416826 w 7086600"/>
              <a:gd name="connsiteY237" fmla="*/ 1540565 h 3568148"/>
              <a:gd name="connsiteX238" fmla="*/ 5436705 w 7086600"/>
              <a:gd name="connsiteY238" fmla="*/ 1480930 h 3568148"/>
              <a:gd name="connsiteX239" fmla="*/ 5446644 w 7086600"/>
              <a:gd name="connsiteY239" fmla="*/ 1451113 h 3568148"/>
              <a:gd name="connsiteX240" fmla="*/ 5466522 w 7086600"/>
              <a:gd name="connsiteY240" fmla="*/ 1421296 h 3568148"/>
              <a:gd name="connsiteX241" fmla="*/ 5496339 w 7086600"/>
              <a:gd name="connsiteY241" fmla="*/ 1381539 h 3568148"/>
              <a:gd name="connsiteX242" fmla="*/ 5536096 w 7086600"/>
              <a:gd name="connsiteY242" fmla="*/ 1341782 h 3568148"/>
              <a:gd name="connsiteX243" fmla="*/ 5546035 w 7086600"/>
              <a:gd name="connsiteY243" fmla="*/ 1311965 h 3568148"/>
              <a:gd name="connsiteX244" fmla="*/ 5625548 w 7086600"/>
              <a:gd name="connsiteY244" fmla="*/ 1252330 h 3568148"/>
              <a:gd name="connsiteX245" fmla="*/ 5685183 w 7086600"/>
              <a:gd name="connsiteY245" fmla="*/ 1182756 h 3568148"/>
              <a:gd name="connsiteX246" fmla="*/ 5715000 w 7086600"/>
              <a:gd name="connsiteY246" fmla="*/ 1162878 h 3568148"/>
              <a:gd name="connsiteX247" fmla="*/ 5764696 w 7086600"/>
              <a:gd name="connsiteY247" fmla="*/ 1113182 h 3568148"/>
              <a:gd name="connsiteX248" fmla="*/ 5794513 w 7086600"/>
              <a:gd name="connsiteY248" fmla="*/ 1083365 h 3568148"/>
              <a:gd name="connsiteX249" fmla="*/ 5824331 w 7086600"/>
              <a:gd name="connsiteY249" fmla="*/ 1063487 h 3568148"/>
              <a:gd name="connsiteX250" fmla="*/ 5854148 w 7086600"/>
              <a:gd name="connsiteY250" fmla="*/ 1023730 h 3568148"/>
              <a:gd name="connsiteX251" fmla="*/ 5903844 w 7086600"/>
              <a:gd name="connsiteY251" fmla="*/ 983974 h 3568148"/>
              <a:gd name="connsiteX252" fmla="*/ 5953539 w 7086600"/>
              <a:gd name="connsiteY252" fmla="*/ 934278 h 3568148"/>
              <a:gd name="connsiteX253" fmla="*/ 5973418 w 7086600"/>
              <a:gd name="connsiteY253" fmla="*/ 904461 h 3568148"/>
              <a:gd name="connsiteX254" fmla="*/ 5993296 w 7086600"/>
              <a:gd name="connsiteY254" fmla="*/ 884582 h 3568148"/>
              <a:gd name="connsiteX255" fmla="*/ 6033052 w 7086600"/>
              <a:gd name="connsiteY255" fmla="*/ 824948 h 3568148"/>
              <a:gd name="connsiteX256" fmla="*/ 6052931 w 7086600"/>
              <a:gd name="connsiteY256" fmla="*/ 795130 h 3568148"/>
              <a:gd name="connsiteX257" fmla="*/ 6072809 w 7086600"/>
              <a:gd name="connsiteY257" fmla="*/ 765313 h 3568148"/>
              <a:gd name="connsiteX258" fmla="*/ 6162261 w 7086600"/>
              <a:gd name="connsiteY258" fmla="*/ 685800 h 3568148"/>
              <a:gd name="connsiteX259" fmla="*/ 6211957 w 7086600"/>
              <a:gd name="connsiteY259" fmla="*/ 636104 h 3568148"/>
              <a:gd name="connsiteX260" fmla="*/ 6261652 w 7086600"/>
              <a:gd name="connsiteY260" fmla="*/ 586409 h 3568148"/>
              <a:gd name="connsiteX261" fmla="*/ 6341165 w 7086600"/>
              <a:gd name="connsiteY261" fmla="*/ 546652 h 3568148"/>
              <a:gd name="connsiteX262" fmla="*/ 6400800 w 7086600"/>
              <a:gd name="connsiteY262" fmla="*/ 506896 h 3568148"/>
              <a:gd name="connsiteX263" fmla="*/ 6629400 w 7086600"/>
              <a:gd name="connsiteY263" fmla="*/ 487017 h 3568148"/>
              <a:gd name="connsiteX264" fmla="*/ 6708913 w 7086600"/>
              <a:gd name="connsiteY264" fmla="*/ 417443 h 3568148"/>
              <a:gd name="connsiteX265" fmla="*/ 6758609 w 7086600"/>
              <a:gd name="connsiteY265" fmla="*/ 367748 h 3568148"/>
              <a:gd name="connsiteX266" fmla="*/ 6788426 w 7086600"/>
              <a:gd name="connsiteY266" fmla="*/ 327991 h 3568148"/>
              <a:gd name="connsiteX267" fmla="*/ 6808305 w 7086600"/>
              <a:gd name="connsiteY267" fmla="*/ 308113 h 3568148"/>
              <a:gd name="connsiteX268" fmla="*/ 6828183 w 7086600"/>
              <a:gd name="connsiteY268" fmla="*/ 278296 h 3568148"/>
              <a:gd name="connsiteX269" fmla="*/ 6858000 w 7086600"/>
              <a:gd name="connsiteY269" fmla="*/ 258417 h 3568148"/>
              <a:gd name="connsiteX270" fmla="*/ 6947452 w 7086600"/>
              <a:gd name="connsiteY270" fmla="*/ 149087 h 3568148"/>
              <a:gd name="connsiteX271" fmla="*/ 6997148 w 7086600"/>
              <a:gd name="connsiteY271" fmla="*/ 89452 h 3568148"/>
              <a:gd name="connsiteX272" fmla="*/ 7026965 w 7086600"/>
              <a:gd name="connsiteY272" fmla="*/ 69574 h 3568148"/>
              <a:gd name="connsiteX273" fmla="*/ 7066722 w 7086600"/>
              <a:gd name="connsiteY273" fmla="*/ 29817 h 3568148"/>
              <a:gd name="connsiteX274" fmla="*/ 7086600 w 7086600"/>
              <a:gd name="connsiteY274" fmla="*/ 0 h 3568148"/>
              <a:gd name="connsiteX275" fmla="*/ 7086600 w 7086600"/>
              <a:gd name="connsiteY275" fmla="*/ 9939 h 356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7086600" h="3568148">
                <a:moveTo>
                  <a:pt x="0" y="2594113"/>
                </a:moveTo>
                <a:cubicBezTo>
                  <a:pt x="7186" y="2550994"/>
                  <a:pt x="14766" y="2508366"/>
                  <a:pt x="19879" y="2464904"/>
                </a:cubicBezTo>
                <a:cubicBezTo>
                  <a:pt x="23769" y="2431837"/>
                  <a:pt x="24344" y="2398356"/>
                  <a:pt x="29818" y="2365513"/>
                </a:cubicBezTo>
                <a:cubicBezTo>
                  <a:pt x="38138" y="2315594"/>
                  <a:pt x="53819" y="2273630"/>
                  <a:pt x="69574" y="2226365"/>
                </a:cubicBezTo>
                <a:lnTo>
                  <a:pt x="79513" y="2196548"/>
                </a:lnTo>
                <a:cubicBezTo>
                  <a:pt x="92897" y="2116243"/>
                  <a:pt x="83079" y="2156033"/>
                  <a:pt x="109331" y="2077278"/>
                </a:cubicBezTo>
                <a:lnTo>
                  <a:pt x="119270" y="2047461"/>
                </a:lnTo>
                <a:cubicBezTo>
                  <a:pt x="122583" y="2037522"/>
                  <a:pt x="123397" y="2026360"/>
                  <a:pt x="129209" y="2017643"/>
                </a:cubicBezTo>
                <a:cubicBezTo>
                  <a:pt x="142461" y="1997765"/>
                  <a:pt x="161410" y="1980673"/>
                  <a:pt x="168965" y="1958009"/>
                </a:cubicBezTo>
                <a:cubicBezTo>
                  <a:pt x="182683" y="1916859"/>
                  <a:pt x="173093" y="1936908"/>
                  <a:pt x="198783" y="1898374"/>
                </a:cubicBezTo>
                <a:cubicBezTo>
                  <a:pt x="202096" y="1885122"/>
                  <a:pt x="196504" y="1864726"/>
                  <a:pt x="208722" y="1858617"/>
                </a:cubicBezTo>
                <a:cubicBezTo>
                  <a:pt x="218093" y="1853932"/>
                  <a:pt x="213976" y="1879064"/>
                  <a:pt x="218661" y="1888435"/>
                </a:cubicBezTo>
                <a:cubicBezTo>
                  <a:pt x="257200" y="1965515"/>
                  <a:pt x="223491" y="1873113"/>
                  <a:pt x="248479" y="1948069"/>
                </a:cubicBezTo>
                <a:cubicBezTo>
                  <a:pt x="251792" y="1987826"/>
                  <a:pt x="253145" y="2027794"/>
                  <a:pt x="258418" y="2067339"/>
                </a:cubicBezTo>
                <a:cubicBezTo>
                  <a:pt x="259803" y="2077724"/>
                  <a:pt x="266084" y="2086929"/>
                  <a:pt x="268357" y="2097156"/>
                </a:cubicBezTo>
                <a:cubicBezTo>
                  <a:pt x="291681" y="2202113"/>
                  <a:pt x="265860" y="2119483"/>
                  <a:pt x="288235" y="2186609"/>
                </a:cubicBezTo>
                <a:cubicBezTo>
                  <a:pt x="294861" y="2166731"/>
                  <a:pt x="306028" y="2147824"/>
                  <a:pt x="308113" y="2126974"/>
                </a:cubicBezTo>
                <a:cubicBezTo>
                  <a:pt x="314966" y="2058442"/>
                  <a:pt x="315659" y="2029610"/>
                  <a:pt x="327992" y="1967948"/>
                </a:cubicBezTo>
                <a:cubicBezTo>
                  <a:pt x="335504" y="1930391"/>
                  <a:pt x="345130" y="1906594"/>
                  <a:pt x="357809" y="1868556"/>
                </a:cubicBezTo>
                <a:lnTo>
                  <a:pt x="367748" y="1838739"/>
                </a:lnTo>
                <a:cubicBezTo>
                  <a:pt x="371565" y="1815836"/>
                  <a:pt x="375392" y="1773754"/>
                  <a:pt x="387626" y="1749287"/>
                </a:cubicBezTo>
                <a:cubicBezTo>
                  <a:pt x="392968" y="1738603"/>
                  <a:pt x="400879" y="1729408"/>
                  <a:pt x="407505" y="1719469"/>
                </a:cubicBezTo>
                <a:cubicBezTo>
                  <a:pt x="410818" y="1782417"/>
                  <a:pt x="411737" y="1845537"/>
                  <a:pt x="417444" y="1908313"/>
                </a:cubicBezTo>
                <a:cubicBezTo>
                  <a:pt x="418392" y="1918747"/>
                  <a:pt x="425328" y="1927857"/>
                  <a:pt x="427383" y="1938130"/>
                </a:cubicBezTo>
                <a:cubicBezTo>
                  <a:pt x="468869" y="2145560"/>
                  <a:pt x="411702" y="1897382"/>
                  <a:pt x="447261" y="2057400"/>
                </a:cubicBezTo>
                <a:cubicBezTo>
                  <a:pt x="462791" y="2127285"/>
                  <a:pt x="450541" y="2068884"/>
                  <a:pt x="467139" y="2126974"/>
                </a:cubicBezTo>
                <a:cubicBezTo>
                  <a:pt x="470892" y="2140108"/>
                  <a:pt x="473326" y="2153596"/>
                  <a:pt x="477079" y="2166730"/>
                </a:cubicBezTo>
                <a:cubicBezTo>
                  <a:pt x="479957" y="2176804"/>
                  <a:pt x="484745" y="2186321"/>
                  <a:pt x="487018" y="2196548"/>
                </a:cubicBezTo>
                <a:cubicBezTo>
                  <a:pt x="488822" y="2204665"/>
                  <a:pt x="495709" y="2269220"/>
                  <a:pt x="506896" y="2286000"/>
                </a:cubicBezTo>
                <a:cubicBezTo>
                  <a:pt x="514693" y="2297695"/>
                  <a:pt x="527715" y="2305019"/>
                  <a:pt x="536713" y="2315817"/>
                </a:cubicBezTo>
                <a:cubicBezTo>
                  <a:pt x="578126" y="2365513"/>
                  <a:pt x="531745" y="2329070"/>
                  <a:pt x="586409" y="2365513"/>
                </a:cubicBezTo>
                <a:cubicBezTo>
                  <a:pt x="596906" y="2397004"/>
                  <a:pt x="594207" y="2397625"/>
                  <a:pt x="616226" y="2425148"/>
                </a:cubicBezTo>
                <a:cubicBezTo>
                  <a:pt x="622080" y="2432465"/>
                  <a:pt x="630251" y="2437709"/>
                  <a:pt x="636105" y="2445026"/>
                </a:cubicBezTo>
                <a:cubicBezTo>
                  <a:pt x="643567" y="2454354"/>
                  <a:pt x="646655" y="2467381"/>
                  <a:pt x="655983" y="2474843"/>
                </a:cubicBezTo>
                <a:cubicBezTo>
                  <a:pt x="664164" y="2481388"/>
                  <a:pt x="675861" y="2481469"/>
                  <a:pt x="685800" y="2484782"/>
                </a:cubicBezTo>
                <a:cubicBezTo>
                  <a:pt x="695739" y="2478156"/>
                  <a:pt x="709287" y="2475034"/>
                  <a:pt x="715618" y="2464904"/>
                </a:cubicBezTo>
                <a:cubicBezTo>
                  <a:pt x="726723" y="2447135"/>
                  <a:pt x="728870" y="2425147"/>
                  <a:pt x="735496" y="2405269"/>
                </a:cubicBezTo>
                <a:lnTo>
                  <a:pt x="755374" y="2345635"/>
                </a:lnTo>
                <a:cubicBezTo>
                  <a:pt x="758687" y="2335696"/>
                  <a:pt x="763258" y="2326090"/>
                  <a:pt x="765313" y="2315817"/>
                </a:cubicBezTo>
                <a:lnTo>
                  <a:pt x="775252" y="2266122"/>
                </a:lnTo>
                <a:cubicBezTo>
                  <a:pt x="797261" y="1991017"/>
                  <a:pt x="784825" y="2100092"/>
                  <a:pt x="805070" y="1938130"/>
                </a:cubicBezTo>
                <a:cubicBezTo>
                  <a:pt x="810080" y="1837928"/>
                  <a:pt x="811716" y="1739198"/>
                  <a:pt x="824948" y="1639956"/>
                </a:cubicBezTo>
                <a:cubicBezTo>
                  <a:pt x="827181" y="1623211"/>
                  <a:pt x="832110" y="1606924"/>
                  <a:pt x="834887" y="1590261"/>
                </a:cubicBezTo>
                <a:cubicBezTo>
                  <a:pt x="850115" y="1498894"/>
                  <a:pt x="835715" y="1548020"/>
                  <a:pt x="854765" y="1490869"/>
                </a:cubicBezTo>
                <a:cubicBezTo>
                  <a:pt x="858078" y="1514060"/>
                  <a:pt x="860514" y="1537394"/>
                  <a:pt x="864705" y="1560443"/>
                </a:cubicBezTo>
                <a:cubicBezTo>
                  <a:pt x="867149" y="1573883"/>
                  <a:pt x="871681" y="1586865"/>
                  <a:pt x="874644" y="1600200"/>
                </a:cubicBezTo>
                <a:cubicBezTo>
                  <a:pt x="878309" y="1616691"/>
                  <a:pt x="881806" y="1633232"/>
                  <a:pt x="884583" y="1649896"/>
                </a:cubicBezTo>
                <a:cubicBezTo>
                  <a:pt x="908328" y="1792370"/>
                  <a:pt x="881602" y="1669280"/>
                  <a:pt x="904461" y="1749287"/>
                </a:cubicBezTo>
                <a:cubicBezTo>
                  <a:pt x="908214" y="1762421"/>
                  <a:pt x="911721" y="1775648"/>
                  <a:pt x="914400" y="1789043"/>
                </a:cubicBezTo>
                <a:cubicBezTo>
                  <a:pt x="918352" y="1808804"/>
                  <a:pt x="917966" y="1829560"/>
                  <a:pt x="924339" y="1848678"/>
                </a:cubicBezTo>
                <a:cubicBezTo>
                  <a:pt x="928117" y="1860011"/>
                  <a:pt x="937592" y="1868557"/>
                  <a:pt x="944218" y="1878496"/>
                </a:cubicBezTo>
                <a:cubicBezTo>
                  <a:pt x="947403" y="1891235"/>
                  <a:pt x="956967" y="1933810"/>
                  <a:pt x="964096" y="1948069"/>
                </a:cubicBezTo>
                <a:cubicBezTo>
                  <a:pt x="969438" y="1958753"/>
                  <a:pt x="979123" y="1966971"/>
                  <a:pt x="983974" y="1977887"/>
                </a:cubicBezTo>
                <a:cubicBezTo>
                  <a:pt x="992484" y="1997035"/>
                  <a:pt x="997226" y="2017644"/>
                  <a:pt x="1003852" y="2037522"/>
                </a:cubicBezTo>
                <a:lnTo>
                  <a:pt x="1023731" y="2097156"/>
                </a:lnTo>
                <a:cubicBezTo>
                  <a:pt x="1027044" y="2110408"/>
                  <a:pt x="1029745" y="2123829"/>
                  <a:pt x="1033670" y="2136913"/>
                </a:cubicBezTo>
                <a:cubicBezTo>
                  <a:pt x="1045185" y="2175297"/>
                  <a:pt x="1048846" y="2197688"/>
                  <a:pt x="1073426" y="2226365"/>
                </a:cubicBezTo>
                <a:cubicBezTo>
                  <a:pt x="1085623" y="2240595"/>
                  <a:pt x="1113183" y="2266122"/>
                  <a:pt x="1113183" y="2266122"/>
                </a:cubicBezTo>
                <a:cubicBezTo>
                  <a:pt x="1116496" y="2276061"/>
                  <a:pt x="1121067" y="2285666"/>
                  <a:pt x="1123122" y="2295939"/>
                </a:cubicBezTo>
                <a:cubicBezTo>
                  <a:pt x="1139952" y="2380089"/>
                  <a:pt x="1125220" y="2344090"/>
                  <a:pt x="1143000" y="2415209"/>
                </a:cubicBezTo>
                <a:cubicBezTo>
                  <a:pt x="1145541" y="2425373"/>
                  <a:pt x="1150061" y="2434953"/>
                  <a:pt x="1152939" y="2445026"/>
                </a:cubicBezTo>
                <a:cubicBezTo>
                  <a:pt x="1156692" y="2458160"/>
                  <a:pt x="1159126" y="2471648"/>
                  <a:pt x="1162879" y="2484782"/>
                </a:cubicBezTo>
                <a:cubicBezTo>
                  <a:pt x="1165757" y="2494856"/>
                  <a:pt x="1170545" y="2504373"/>
                  <a:pt x="1172818" y="2514600"/>
                </a:cubicBezTo>
                <a:cubicBezTo>
                  <a:pt x="1177190" y="2534273"/>
                  <a:pt x="1178385" y="2554562"/>
                  <a:pt x="1182757" y="2574235"/>
                </a:cubicBezTo>
                <a:cubicBezTo>
                  <a:pt x="1185030" y="2584462"/>
                  <a:pt x="1189818" y="2593978"/>
                  <a:pt x="1192696" y="2604052"/>
                </a:cubicBezTo>
                <a:cubicBezTo>
                  <a:pt x="1222740" y="2709206"/>
                  <a:pt x="1175272" y="2561718"/>
                  <a:pt x="1222513" y="2703443"/>
                </a:cubicBezTo>
                <a:cubicBezTo>
                  <a:pt x="1222515" y="2703448"/>
                  <a:pt x="1242388" y="2763073"/>
                  <a:pt x="1242392" y="2763078"/>
                </a:cubicBezTo>
                <a:cubicBezTo>
                  <a:pt x="1249018" y="2773017"/>
                  <a:pt x="1256928" y="2782212"/>
                  <a:pt x="1262270" y="2792896"/>
                </a:cubicBezTo>
                <a:cubicBezTo>
                  <a:pt x="1303416" y="2875190"/>
                  <a:pt x="1235123" y="2767083"/>
                  <a:pt x="1292087" y="2852530"/>
                </a:cubicBezTo>
                <a:cubicBezTo>
                  <a:pt x="1298713" y="2872408"/>
                  <a:pt x="1302594" y="2893424"/>
                  <a:pt x="1311965" y="2912165"/>
                </a:cubicBezTo>
                <a:cubicBezTo>
                  <a:pt x="1318591" y="2925417"/>
                  <a:pt x="1326341" y="2938165"/>
                  <a:pt x="1331844" y="2951922"/>
                </a:cubicBezTo>
                <a:cubicBezTo>
                  <a:pt x="1355463" y="3010969"/>
                  <a:pt x="1347017" y="3000059"/>
                  <a:pt x="1361661" y="3051313"/>
                </a:cubicBezTo>
                <a:cubicBezTo>
                  <a:pt x="1390178" y="3151126"/>
                  <a:pt x="1350468" y="2996598"/>
                  <a:pt x="1381539" y="3120887"/>
                </a:cubicBezTo>
                <a:cubicBezTo>
                  <a:pt x="1388165" y="3114261"/>
                  <a:pt x="1396597" y="3109044"/>
                  <a:pt x="1401418" y="3101009"/>
                </a:cubicBezTo>
                <a:cubicBezTo>
                  <a:pt x="1411154" y="3084782"/>
                  <a:pt x="1418243" y="3033709"/>
                  <a:pt x="1421296" y="3021496"/>
                </a:cubicBezTo>
                <a:cubicBezTo>
                  <a:pt x="1423837" y="3011332"/>
                  <a:pt x="1428694" y="3001842"/>
                  <a:pt x="1431235" y="2991678"/>
                </a:cubicBezTo>
                <a:cubicBezTo>
                  <a:pt x="1435332" y="2975289"/>
                  <a:pt x="1436729" y="2958280"/>
                  <a:pt x="1441174" y="2941982"/>
                </a:cubicBezTo>
                <a:cubicBezTo>
                  <a:pt x="1446687" y="2921767"/>
                  <a:pt x="1461052" y="2882348"/>
                  <a:pt x="1461052" y="2882348"/>
                </a:cubicBezTo>
                <a:cubicBezTo>
                  <a:pt x="1464365" y="2859157"/>
                  <a:pt x="1469928" y="2836177"/>
                  <a:pt x="1470992" y="2812774"/>
                </a:cubicBezTo>
                <a:cubicBezTo>
                  <a:pt x="1476560" y="2690273"/>
                  <a:pt x="1472396" y="2567356"/>
                  <a:pt x="1480931" y="2445026"/>
                </a:cubicBezTo>
                <a:cubicBezTo>
                  <a:pt x="1482389" y="2424123"/>
                  <a:pt x="1495727" y="2405719"/>
                  <a:pt x="1500809" y="2385391"/>
                </a:cubicBezTo>
                <a:cubicBezTo>
                  <a:pt x="1515830" y="2325306"/>
                  <a:pt x="1506428" y="2358596"/>
                  <a:pt x="1530626" y="2286000"/>
                </a:cubicBezTo>
                <a:cubicBezTo>
                  <a:pt x="1533939" y="2276061"/>
                  <a:pt x="1534753" y="2264899"/>
                  <a:pt x="1540565" y="2256182"/>
                </a:cubicBezTo>
                <a:lnTo>
                  <a:pt x="1560444" y="2226365"/>
                </a:lnTo>
                <a:cubicBezTo>
                  <a:pt x="1563919" y="2215940"/>
                  <a:pt x="1576249" y="2170233"/>
                  <a:pt x="1590261" y="2166730"/>
                </a:cubicBezTo>
                <a:cubicBezTo>
                  <a:pt x="1599352" y="2164457"/>
                  <a:pt x="1603513" y="2179983"/>
                  <a:pt x="1610139" y="2186609"/>
                </a:cubicBezTo>
                <a:cubicBezTo>
                  <a:pt x="1616765" y="2206487"/>
                  <a:pt x="1624936" y="2225915"/>
                  <a:pt x="1630018" y="2246243"/>
                </a:cubicBezTo>
                <a:cubicBezTo>
                  <a:pt x="1633331" y="2259495"/>
                  <a:pt x="1636994" y="2272665"/>
                  <a:pt x="1639957" y="2286000"/>
                </a:cubicBezTo>
                <a:cubicBezTo>
                  <a:pt x="1643622" y="2302491"/>
                  <a:pt x="1645799" y="2319307"/>
                  <a:pt x="1649896" y="2335696"/>
                </a:cubicBezTo>
                <a:cubicBezTo>
                  <a:pt x="1652437" y="2345860"/>
                  <a:pt x="1656522" y="2355574"/>
                  <a:pt x="1659835" y="2365513"/>
                </a:cubicBezTo>
                <a:cubicBezTo>
                  <a:pt x="1661205" y="2376474"/>
                  <a:pt x="1665198" y="2450652"/>
                  <a:pt x="1679713" y="2474843"/>
                </a:cubicBezTo>
                <a:cubicBezTo>
                  <a:pt x="1684534" y="2482879"/>
                  <a:pt x="1692966" y="2488096"/>
                  <a:pt x="1699592" y="2494722"/>
                </a:cubicBezTo>
                <a:lnTo>
                  <a:pt x="1729409" y="2584174"/>
                </a:lnTo>
                <a:lnTo>
                  <a:pt x="1739348" y="2613991"/>
                </a:lnTo>
                <a:lnTo>
                  <a:pt x="1749287" y="2643809"/>
                </a:lnTo>
                <a:cubicBezTo>
                  <a:pt x="1759226" y="2640496"/>
                  <a:pt x="1770388" y="2639681"/>
                  <a:pt x="1779105" y="2633869"/>
                </a:cubicBezTo>
                <a:cubicBezTo>
                  <a:pt x="1790800" y="2626072"/>
                  <a:pt x="1798124" y="2613050"/>
                  <a:pt x="1808922" y="2604052"/>
                </a:cubicBezTo>
                <a:cubicBezTo>
                  <a:pt x="1818099" y="2596405"/>
                  <a:pt x="1828800" y="2590800"/>
                  <a:pt x="1838739" y="2584174"/>
                </a:cubicBezTo>
                <a:lnTo>
                  <a:pt x="1878496" y="2524539"/>
                </a:lnTo>
                <a:lnTo>
                  <a:pt x="1898374" y="2494722"/>
                </a:lnTo>
                <a:cubicBezTo>
                  <a:pt x="1902560" y="2482163"/>
                  <a:pt x="1908700" y="2448924"/>
                  <a:pt x="1928192" y="2445026"/>
                </a:cubicBezTo>
                <a:cubicBezTo>
                  <a:pt x="1938465" y="2442971"/>
                  <a:pt x="1948070" y="2451652"/>
                  <a:pt x="1958009" y="2454965"/>
                </a:cubicBezTo>
                <a:cubicBezTo>
                  <a:pt x="1962513" y="2472982"/>
                  <a:pt x="1979760" y="2546290"/>
                  <a:pt x="1987826" y="2554356"/>
                </a:cubicBezTo>
                <a:lnTo>
                  <a:pt x="2007705" y="2574235"/>
                </a:lnTo>
                <a:lnTo>
                  <a:pt x="2037522" y="2663687"/>
                </a:lnTo>
                <a:lnTo>
                  <a:pt x="2047461" y="2693504"/>
                </a:lnTo>
                <a:cubicBezTo>
                  <a:pt x="2050774" y="2703443"/>
                  <a:pt x="2049991" y="2715914"/>
                  <a:pt x="2057400" y="2723322"/>
                </a:cubicBezTo>
                <a:lnTo>
                  <a:pt x="2077279" y="2743200"/>
                </a:lnTo>
                <a:cubicBezTo>
                  <a:pt x="2100470" y="2812774"/>
                  <a:pt x="2077279" y="2809461"/>
                  <a:pt x="2126974" y="2792896"/>
                </a:cubicBezTo>
                <a:cubicBezTo>
                  <a:pt x="2151488" y="2694837"/>
                  <a:pt x="2118814" y="2796557"/>
                  <a:pt x="2156792" y="2733261"/>
                </a:cubicBezTo>
                <a:cubicBezTo>
                  <a:pt x="2162182" y="2724277"/>
                  <a:pt x="2162046" y="2712814"/>
                  <a:pt x="2166731" y="2703443"/>
                </a:cubicBezTo>
                <a:cubicBezTo>
                  <a:pt x="2172073" y="2692759"/>
                  <a:pt x="2181267" y="2684310"/>
                  <a:pt x="2186609" y="2673626"/>
                </a:cubicBezTo>
                <a:cubicBezTo>
                  <a:pt x="2191294" y="2664255"/>
                  <a:pt x="2191158" y="2652793"/>
                  <a:pt x="2196548" y="2643809"/>
                </a:cubicBezTo>
                <a:cubicBezTo>
                  <a:pt x="2201369" y="2635774"/>
                  <a:pt x="2210803" y="2631427"/>
                  <a:pt x="2216426" y="2623930"/>
                </a:cubicBezTo>
                <a:cubicBezTo>
                  <a:pt x="2230760" y="2604818"/>
                  <a:pt x="2239290" y="2581190"/>
                  <a:pt x="2256183" y="2564296"/>
                </a:cubicBezTo>
                <a:cubicBezTo>
                  <a:pt x="2284507" y="2535970"/>
                  <a:pt x="2270863" y="2552214"/>
                  <a:pt x="2295939" y="2514600"/>
                </a:cubicBezTo>
                <a:cubicBezTo>
                  <a:pt x="2330879" y="2567007"/>
                  <a:pt x="2304364" y="2519993"/>
                  <a:pt x="2325757" y="2584174"/>
                </a:cubicBezTo>
                <a:cubicBezTo>
                  <a:pt x="2331399" y="2601100"/>
                  <a:pt x="2339993" y="2616943"/>
                  <a:pt x="2345635" y="2633869"/>
                </a:cubicBezTo>
                <a:cubicBezTo>
                  <a:pt x="2352004" y="2652976"/>
                  <a:pt x="2355941" y="2684299"/>
                  <a:pt x="2365513" y="2703443"/>
                </a:cubicBezTo>
                <a:cubicBezTo>
                  <a:pt x="2374153" y="2720722"/>
                  <a:pt x="2387337" y="2735552"/>
                  <a:pt x="2395331" y="2753139"/>
                </a:cubicBezTo>
                <a:cubicBezTo>
                  <a:pt x="2404002" y="2772214"/>
                  <a:pt x="2408583" y="2792896"/>
                  <a:pt x="2415209" y="2812774"/>
                </a:cubicBezTo>
                <a:cubicBezTo>
                  <a:pt x="2418522" y="2822713"/>
                  <a:pt x="2423093" y="2832318"/>
                  <a:pt x="2425148" y="2842591"/>
                </a:cubicBezTo>
                <a:cubicBezTo>
                  <a:pt x="2428461" y="2859156"/>
                  <a:pt x="2429155" y="2876469"/>
                  <a:pt x="2435087" y="2892287"/>
                </a:cubicBezTo>
                <a:cubicBezTo>
                  <a:pt x="2439281" y="2903472"/>
                  <a:pt x="2450114" y="2911188"/>
                  <a:pt x="2454965" y="2922104"/>
                </a:cubicBezTo>
                <a:cubicBezTo>
                  <a:pt x="2463475" y="2941252"/>
                  <a:pt x="2467062" y="2962284"/>
                  <a:pt x="2474844" y="2981739"/>
                </a:cubicBezTo>
                <a:cubicBezTo>
                  <a:pt x="2480347" y="2995496"/>
                  <a:pt x="2488096" y="3008244"/>
                  <a:pt x="2494722" y="3021496"/>
                </a:cubicBezTo>
                <a:cubicBezTo>
                  <a:pt x="2495302" y="3031364"/>
                  <a:pt x="2488672" y="3168422"/>
                  <a:pt x="2514600" y="3220278"/>
                </a:cubicBezTo>
                <a:cubicBezTo>
                  <a:pt x="2519942" y="3230962"/>
                  <a:pt x="2527853" y="3240157"/>
                  <a:pt x="2534479" y="3250096"/>
                </a:cubicBezTo>
                <a:cubicBezTo>
                  <a:pt x="2557950" y="3343983"/>
                  <a:pt x="2542139" y="3305173"/>
                  <a:pt x="2574235" y="3369365"/>
                </a:cubicBezTo>
                <a:cubicBezTo>
                  <a:pt x="2577548" y="3382617"/>
                  <a:pt x="2578065" y="3396904"/>
                  <a:pt x="2584174" y="3409122"/>
                </a:cubicBezTo>
                <a:cubicBezTo>
                  <a:pt x="2594858" y="3430490"/>
                  <a:pt x="2623931" y="3468756"/>
                  <a:pt x="2623931" y="3468756"/>
                </a:cubicBezTo>
                <a:cubicBezTo>
                  <a:pt x="2648494" y="3542447"/>
                  <a:pt x="2634438" y="3509649"/>
                  <a:pt x="2663687" y="3568148"/>
                </a:cubicBezTo>
                <a:cubicBezTo>
                  <a:pt x="2673626" y="3564835"/>
                  <a:pt x="2687415" y="3566734"/>
                  <a:pt x="2693505" y="3558209"/>
                </a:cubicBezTo>
                <a:cubicBezTo>
                  <a:pt x="2698024" y="3551882"/>
                  <a:pt x="2716093" y="3486828"/>
                  <a:pt x="2723322" y="3468756"/>
                </a:cubicBezTo>
                <a:cubicBezTo>
                  <a:pt x="2729948" y="3452191"/>
                  <a:pt x="2735221" y="3435018"/>
                  <a:pt x="2743200" y="3419061"/>
                </a:cubicBezTo>
                <a:cubicBezTo>
                  <a:pt x="2748542" y="3408377"/>
                  <a:pt x="2757737" y="3399927"/>
                  <a:pt x="2763079" y="3389243"/>
                </a:cubicBezTo>
                <a:cubicBezTo>
                  <a:pt x="2771058" y="3373286"/>
                  <a:pt x="2776331" y="3356113"/>
                  <a:pt x="2782957" y="3339548"/>
                </a:cubicBezTo>
                <a:cubicBezTo>
                  <a:pt x="2786270" y="3306417"/>
                  <a:pt x="2785920" y="3272713"/>
                  <a:pt x="2792896" y="3240156"/>
                </a:cubicBezTo>
                <a:cubicBezTo>
                  <a:pt x="2796000" y="3225669"/>
                  <a:pt x="2805679" y="3213407"/>
                  <a:pt x="2812774" y="3200400"/>
                </a:cubicBezTo>
                <a:cubicBezTo>
                  <a:pt x="2825565" y="3176951"/>
                  <a:pt x="2839961" y="3154394"/>
                  <a:pt x="2852531" y="3130826"/>
                </a:cubicBezTo>
                <a:cubicBezTo>
                  <a:pt x="2866476" y="3104680"/>
                  <a:pt x="2878097" y="3077327"/>
                  <a:pt x="2892287" y="3051313"/>
                </a:cubicBezTo>
                <a:cubicBezTo>
                  <a:pt x="2898007" y="3040826"/>
                  <a:pt x="2906445" y="3031983"/>
                  <a:pt x="2912165" y="3021496"/>
                </a:cubicBezTo>
                <a:cubicBezTo>
                  <a:pt x="2926355" y="2995481"/>
                  <a:pt x="2938670" y="2968487"/>
                  <a:pt x="2951922" y="2941982"/>
                </a:cubicBezTo>
                <a:cubicBezTo>
                  <a:pt x="2961861" y="2922104"/>
                  <a:pt x="2969411" y="2900840"/>
                  <a:pt x="2981739" y="2882348"/>
                </a:cubicBezTo>
                <a:lnTo>
                  <a:pt x="3001618" y="2852530"/>
                </a:lnTo>
                <a:cubicBezTo>
                  <a:pt x="3004931" y="2835965"/>
                  <a:pt x="3004903" y="2818362"/>
                  <a:pt x="3011557" y="2802835"/>
                </a:cubicBezTo>
                <a:cubicBezTo>
                  <a:pt x="3015248" y="2794222"/>
                  <a:pt x="3025988" y="2790581"/>
                  <a:pt x="3031435" y="2782956"/>
                </a:cubicBezTo>
                <a:cubicBezTo>
                  <a:pt x="3042663" y="2767236"/>
                  <a:pt x="3050881" y="2749559"/>
                  <a:pt x="3061252" y="2733261"/>
                </a:cubicBezTo>
                <a:cubicBezTo>
                  <a:pt x="3074078" y="2713105"/>
                  <a:pt x="3087757" y="2693504"/>
                  <a:pt x="3101009" y="2673626"/>
                </a:cubicBezTo>
                <a:lnTo>
                  <a:pt x="3120887" y="2643809"/>
                </a:lnTo>
                <a:cubicBezTo>
                  <a:pt x="3145401" y="2545750"/>
                  <a:pt x="3112727" y="2647470"/>
                  <a:pt x="3150705" y="2584174"/>
                </a:cubicBezTo>
                <a:cubicBezTo>
                  <a:pt x="3156095" y="2575190"/>
                  <a:pt x="3155959" y="2563727"/>
                  <a:pt x="3160644" y="2554356"/>
                </a:cubicBezTo>
                <a:cubicBezTo>
                  <a:pt x="3165986" y="2543672"/>
                  <a:pt x="3173896" y="2534478"/>
                  <a:pt x="3180522" y="2524539"/>
                </a:cubicBezTo>
                <a:cubicBezTo>
                  <a:pt x="3190461" y="2527852"/>
                  <a:pt x="3204250" y="2525953"/>
                  <a:pt x="3210339" y="2534478"/>
                </a:cubicBezTo>
                <a:cubicBezTo>
                  <a:pt x="3222518" y="2551529"/>
                  <a:pt x="3218595" y="2576678"/>
                  <a:pt x="3230218" y="2594113"/>
                </a:cubicBezTo>
                <a:cubicBezTo>
                  <a:pt x="3255294" y="2631727"/>
                  <a:pt x="3241650" y="2615483"/>
                  <a:pt x="3269974" y="2643809"/>
                </a:cubicBezTo>
                <a:cubicBezTo>
                  <a:pt x="3352408" y="2561375"/>
                  <a:pt x="3271118" y="2646413"/>
                  <a:pt x="3339548" y="2564296"/>
                </a:cubicBezTo>
                <a:cubicBezTo>
                  <a:pt x="3345547" y="2557097"/>
                  <a:pt x="3353572" y="2551734"/>
                  <a:pt x="3359426" y="2544417"/>
                </a:cubicBezTo>
                <a:cubicBezTo>
                  <a:pt x="3366888" y="2535089"/>
                  <a:pt x="3371531" y="2523670"/>
                  <a:pt x="3379305" y="2514600"/>
                </a:cubicBezTo>
                <a:cubicBezTo>
                  <a:pt x="3391502" y="2500370"/>
                  <a:pt x="3406864" y="2489073"/>
                  <a:pt x="3419061" y="2474843"/>
                </a:cubicBezTo>
                <a:cubicBezTo>
                  <a:pt x="3433402" y="2458111"/>
                  <a:pt x="3438914" y="2437090"/>
                  <a:pt x="3458818" y="2425148"/>
                </a:cubicBezTo>
                <a:cubicBezTo>
                  <a:pt x="3467802" y="2419758"/>
                  <a:pt x="3478696" y="2418522"/>
                  <a:pt x="3488635" y="2415209"/>
                </a:cubicBezTo>
                <a:cubicBezTo>
                  <a:pt x="3537784" y="2341482"/>
                  <a:pt x="3481181" y="2422166"/>
                  <a:pt x="3528392" y="2365513"/>
                </a:cubicBezTo>
                <a:cubicBezTo>
                  <a:pt x="3538997" y="2352787"/>
                  <a:pt x="3548581" y="2339236"/>
                  <a:pt x="3558209" y="2325756"/>
                </a:cubicBezTo>
                <a:cubicBezTo>
                  <a:pt x="3565152" y="2316036"/>
                  <a:pt x="3569640" y="2304385"/>
                  <a:pt x="3578087" y="2295939"/>
                </a:cubicBezTo>
                <a:cubicBezTo>
                  <a:pt x="3586534" y="2287492"/>
                  <a:pt x="3597966" y="2282687"/>
                  <a:pt x="3607905" y="2276061"/>
                </a:cubicBezTo>
                <a:lnTo>
                  <a:pt x="3687418" y="2355574"/>
                </a:lnTo>
                <a:cubicBezTo>
                  <a:pt x="3697357" y="2365513"/>
                  <a:pt x="3705540" y="2377594"/>
                  <a:pt x="3717235" y="2385391"/>
                </a:cubicBezTo>
                <a:cubicBezTo>
                  <a:pt x="3754849" y="2410467"/>
                  <a:pt x="3738605" y="2396822"/>
                  <a:pt x="3766931" y="2425148"/>
                </a:cubicBezTo>
                <a:cubicBezTo>
                  <a:pt x="3776870" y="2421835"/>
                  <a:pt x="3787764" y="2420599"/>
                  <a:pt x="3796748" y="2415209"/>
                </a:cubicBezTo>
                <a:cubicBezTo>
                  <a:pt x="3822176" y="2399952"/>
                  <a:pt x="3815740" y="2390770"/>
                  <a:pt x="3826565" y="2365513"/>
                </a:cubicBezTo>
                <a:cubicBezTo>
                  <a:pt x="3832402" y="2351894"/>
                  <a:pt x="3839093" y="2338620"/>
                  <a:pt x="3846444" y="2325756"/>
                </a:cubicBezTo>
                <a:cubicBezTo>
                  <a:pt x="3874963" y="2275848"/>
                  <a:pt x="3860456" y="2316252"/>
                  <a:pt x="3886200" y="2256182"/>
                </a:cubicBezTo>
                <a:cubicBezTo>
                  <a:pt x="3896411" y="2232356"/>
                  <a:pt x="3898875" y="2211821"/>
                  <a:pt x="3906079" y="2186609"/>
                </a:cubicBezTo>
                <a:cubicBezTo>
                  <a:pt x="3915830" y="2152481"/>
                  <a:pt x="3918224" y="2152380"/>
                  <a:pt x="3935896" y="2117035"/>
                </a:cubicBezTo>
                <a:cubicBezTo>
                  <a:pt x="3945835" y="2126974"/>
                  <a:pt x="3957916" y="2135157"/>
                  <a:pt x="3965713" y="2146852"/>
                </a:cubicBezTo>
                <a:cubicBezTo>
                  <a:pt x="3971524" y="2155569"/>
                  <a:pt x="3970967" y="2167298"/>
                  <a:pt x="3975652" y="2176669"/>
                </a:cubicBezTo>
                <a:cubicBezTo>
                  <a:pt x="3984292" y="2193948"/>
                  <a:pt x="3996830" y="2209086"/>
                  <a:pt x="4005470" y="2226365"/>
                </a:cubicBezTo>
                <a:cubicBezTo>
                  <a:pt x="4021637" y="2258699"/>
                  <a:pt x="4006804" y="2257517"/>
                  <a:pt x="4035287" y="2286000"/>
                </a:cubicBezTo>
                <a:cubicBezTo>
                  <a:pt x="4043734" y="2294447"/>
                  <a:pt x="4055166" y="2299252"/>
                  <a:pt x="4065105" y="2305878"/>
                </a:cubicBezTo>
                <a:cubicBezTo>
                  <a:pt x="4077823" y="2324955"/>
                  <a:pt x="4104080" y="2368566"/>
                  <a:pt x="4124739" y="2375452"/>
                </a:cubicBezTo>
                <a:cubicBezTo>
                  <a:pt x="4133629" y="2378415"/>
                  <a:pt x="4137992" y="2362200"/>
                  <a:pt x="4144618" y="2355574"/>
                </a:cubicBezTo>
                <a:cubicBezTo>
                  <a:pt x="4191859" y="2213849"/>
                  <a:pt x="4144392" y="2361335"/>
                  <a:pt x="4174435" y="2256182"/>
                </a:cubicBezTo>
                <a:cubicBezTo>
                  <a:pt x="4192817" y="2191845"/>
                  <a:pt x="4189548" y="2244595"/>
                  <a:pt x="4204252" y="2126974"/>
                </a:cubicBezTo>
                <a:cubicBezTo>
                  <a:pt x="4208550" y="2092595"/>
                  <a:pt x="4215944" y="2024669"/>
                  <a:pt x="4224131" y="1987826"/>
                </a:cubicBezTo>
                <a:cubicBezTo>
                  <a:pt x="4233021" y="1947822"/>
                  <a:pt x="4245058" y="1908560"/>
                  <a:pt x="4253948" y="1868556"/>
                </a:cubicBezTo>
                <a:cubicBezTo>
                  <a:pt x="4260146" y="1840663"/>
                  <a:pt x="4269863" y="1765110"/>
                  <a:pt x="4273826" y="1739348"/>
                </a:cubicBezTo>
                <a:cubicBezTo>
                  <a:pt x="4276814" y="1719923"/>
                  <a:pt x="4285111" y="1662874"/>
                  <a:pt x="4293705" y="1639956"/>
                </a:cubicBezTo>
                <a:cubicBezTo>
                  <a:pt x="4298907" y="1626083"/>
                  <a:pt x="4306957" y="1613452"/>
                  <a:pt x="4313583" y="1600200"/>
                </a:cubicBezTo>
                <a:cubicBezTo>
                  <a:pt x="4320209" y="1573696"/>
                  <a:pt x="4328103" y="1547477"/>
                  <a:pt x="4333461" y="1520687"/>
                </a:cubicBezTo>
                <a:cubicBezTo>
                  <a:pt x="4336774" y="1504122"/>
                  <a:pt x="4337468" y="1486809"/>
                  <a:pt x="4343400" y="1470991"/>
                </a:cubicBezTo>
                <a:cubicBezTo>
                  <a:pt x="4347594" y="1459806"/>
                  <a:pt x="4356653" y="1451113"/>
                  <a:pt x="4363279" y="1441174"/>
                </a:cubicBezTo>
                <a:cubicBezTo>
                  <a:pt x="4366592" y="1427922"/>
                  <a:pt x="4359558" y="1401417"/>
                  <a:pt x="4373218" y="1401417"/>
                </a:cubicBezTo>
                <a:cubicBezTo>
                  <a:pt x="4386878" y="1401417"/>
                  <a:pt x="4381080" y="1427673"/>
                  <a:pt x="4383157" y="1441174"/>
                </a:cubicBezTo>
                <a:cubicBezTo>
                  <a:pt x="4404162" y="1577706"/>
                  <a:pt x="4377497" y="1483828"/>
                  <a:pt x="4412974" y="1590261"/>
                </a:cubicBezTo>
                <a:cubicBezTo>
                  <a:pt x="4416287" y="1600200"/>
                  <a:pt x="4415505" y="1612670"/>
                  <a:pt x="4422913" y="1620078"/>
                </a:cubicBezTo>
                <a:lnTo>
                  <a:pt x="4442792" y="1639956"/>
                </a:lnTo>
                <a:cubicBezTo>
                  <a:pt x="4446105" y="1649895"/>
                  <a:pt x="4449974" y="1659666"/>
                  <a:pt x="4452731" y="1669774"/>
                </a:cubicBezTo>
                <a:cubicBezTo>
                  <a:pt x="4459919" y="1696131"/>
                  <a:pt x="4463970" y="1723369"/>
                  <a:pt x="4472609" y="1749287"/>
                </a:cubicBezTo>
                <a:cubicBezTo>
                  <a:pt x="4479235" y="1769165"/>
                  <a:pt x="4487405" y="1788594"/>
                  <a:pt x="4492487" y="1808922"/>
                </a:cubicBezTo>
                <a:cubicBezTo>
                  <a:pt x="4497530" y="1829092"/>
                  <a:pt x="4503811" y="1858537"/>
                  <a:pt x="4512365" y="1878496"/>
                </a:cubicBezTo>
                <a:cubicBezTo>
                  <a:pt x="4518202" y="1892114"/>
                  <a:pt x="4526407" y="1904634"/>
                  <a:pt x="4532244" y="1918252"/>
                </a:cubicBezTo>
                <a:cubicBezTo>
                  <a:pt x="4576132" y="2020654"/>
                  <a:pt x="4496112" y="1855925"/>
                  <a:pt x="4562061" y="1987826"/>
                </a:cubicBezTo>
                <a:cubicBezTo>
                  <a:pt x="4572000" y="1984513"/>
                  <a:pt x="4583698" y="1984432"/>
                  <a:pt x="4591879" y="1977887"/>
                </a:cubicBezTo>
                <a:cubicBezTo>
                  <a:pt x="4602728" y="1969208"/>
                  <a:pt x="4627808" y="1917244"/>
                  <a:pt x="4631635" y="1908313"/>
                </a:cubicBezTo>
                <a:cubicBezTo>
                  <a:pt x="4635762" y="1898683"/>
                  <a:pt x="4636184" y="1887480"/>
                  <a:pt x="4641574" y="1878496"/>
                </a:cubicBezTo>
                <a:cubicBezTo>
                  <a:pt x="4646395" y="1870461"/>
                  <a:pt x="4654826" y="1865243"/>
                  <a:pt x="4661452" y="1858617"/>
                </a:cubicBezTo>
                <a:cubicBezTo>
                  <a:pt x="4664765" y="1848678"/>
                  <a:pt x="4668635" y="1838908"/>
                  <a:pt x="4671392" y="1828800"/>
                </a:cubicBezTo>
                <a:cubicBezTo>
                  <a:pt x="4678581" y="1802443"/>
                  <a:pt x="4679052" y="1773723"/>
                  <a:pt x="4691270" y="1749287"/>
                </a:cubicBezTo>
                <a:cubicBezTo>
                  <a:pt x="4715833" y="1700159"/>
                  <a:pt x="4706463" y="1723586"/>
                  <a:pt x="4721087" y="1679713"/>
                </a:cubicBezTo>
                <a:cubicBezTo>
                  <a:pt x="4742687" y="1550109"/>
                  <a:pt x="4728218" y="1598679"/>
                  <a:pt x="4750905" y="1530626"/>
                </a:cubicBezTo>
                <a:cubicBezTo>
                  <a:pt x="4756139" y="1499224"/>
                  <a:pt x="4767941" y="1431258"/>
                  <a:pt x="4770783" y="1401417"/>
                </a:cubicBezTo>
                <a:cubicBezTo>
                  <a:pt x="4775192" y="1355126"/>
                  <a:pt x="4775587" y="1308485"/>
                  <a:pt x="4780722" y="1262269"/>
                </a:cubicBezTo>
                <a:cubicBezTo>
                  <a:pt x="4784440" y="1228805"/>
                  <a:pt x="4793061" y="1222851"/>
                  <a:pt x="4800600" y="1192696"/>
                </a:cubicBezTo>
                <a:cubicBezTo>
                  <a:pt x="4806272" y="1170007"/>
                  <a:pt x="4809117" y="1135906"/>
                  <a:pt x="4820479" y="1113182"/>
                </a:cubicBezTo>
                <a:cubicBezTo>
                  <a:pt x="4825821" y="1102498"/>
                  <a:pt x="4833731" y="1093304"/>
                  <a:pt x="4840357" y="1083365"/>
                </a:cubicBezTo>
                <a:cubicBezTo>
                  <a:pt x="4856727" y="985142"/>
                  <a:pt x="4845092" y="1019957"/>
                  <a:pt x="4860235" y="1103243"/>
                </a:cubicBezTo>
                <a:cubicBezTo>
                  <a:pt x="4865379" y="1131535"/>
                  <a:pt x="4874136" y="1139004"/>
                  <a:pt x="4890052" y="1162878"/>
                </a:cubicBezTo>
                <a:cubicBezTo>
                  <a:pt x="4899991" y="1196008"/>
                  <a:pt x="4910368" y="1229011"/>
                  <a:pt x="4919870" y="1262269"/>
                </a:cubicBezTo>
                <a:cubicBezTo>
                  <a:pt x="4923623" y="1275404"/>
                  <a:pt x="4924428" y="1289470"/>
                  <a:pt x="4929809" y="1302026"/>
                </a:cubicBezTo>
                <a:cubicBezTo>
                  <a:pt x="4934514" y="1313005"/>
                  <a:pt x="4943061" y="1321904"/>
                  <a:pt x="4949687" y="1331843"/>
                </a:cubicBezTo>
                <a:cubicBezTo>
                  <a:pt x="4956313" y="1351721"/>
                  <a:pt x="4957942" y="1374044"/>
                  <a:pt x="4969565" y="1391478"/>
                </a:cubicBezTo>
                <a:cubicBezTo>
                  <a:pt x="5038329" y="1494622"/>
                  <a:pt x="4933664" y="1334956"/>
                  <a:pt x="5009322" y="1461052"/>
                </a:cubicBezTo>
                <a:cubicBezTo>
                  <a:pt x="5021614" y="1481538"/>
                  <a:pt x="5049079" y="1520687"/>
                  <a:pt x="5049079" y="1520687"/>
                </a:cubicBezTo>
                <a:cubicBezTo>
                  <a:pt x="5085326" y="1629428"/>
                  <a:pt x="5027517" y="1464719"/>
                  <a:pt x="5078896" y="1580322"/>
                </a:cubicBezTo>
                <a:cubicBezTo>
                  <a:pt x="5087406" y="1599469"/>
                  <a:pt x="5087151" y="1622522"/>
                  <a:pt x="5098774" y="1639956"/>
                </a:cubicBezTo>
                <a:lnTo>
                  <a:pt x="5138531" y="1699591"/>
                </a:lnTo>
                <a:cubicBezTo>
                  <a:pt x="5141182" y="1710193"/>
                  <a:pt x="5166880" y="1821629"/>
                  <a:pt x="5178287" y="1838739"/>
                </a:cubicBezTo>
                <a:lnTo>
                  <a:pt x="5198165" y="1868556"/>
                </a:lnTo>
                <a:cubicBezTo>
                  <a:pt x="5204791" y="1861930"/>
                  <a:pt x="5210727" y="1854532"/>
                  <a:pt x="5218044" y="1848678"/>
                </a:cubicBezTo>
                <a:cubicBezTo>
                  <a:pt x="5227372" y="1841216"/>
                  <a:pt x="5240399" y="1838128"/>
                  <a:pt x="5247861" y="1828800"/>
                </a:cubicBezTo>
                <a:cubicBezTo>
                  <a:pt x="5254406" y="1820619"/>
                  <a:pt x="5251514" y="1807364"/>
                  <a:pt x="5257800" y="1798982"/>
                </a:cubicBezTo>
                <a:cubicBezTo>
                  <a:pt x="5271856" y="1780241"/>
                  <a:pt x="5307496" y="1749287"/>
                  <a:pt x="5307496" y="1749287"/>
                </a:cubicBezTo>
                <a:cubicBezTo>
                  <a:pt x="5310809" y="1739348"/>
                  <a:pt x="5312750" y="1728840"/>
                  <a:pt x="5317435" y="1719469"/>
                </a:cubicBezTo>
                <a:cubicBezTo>
                  <a:pt x="5337831" y="1678677"/>
                  <a:pt x="5332538" y="1700592"/>
                  <a:pt x="5357192" y="1669774"/>
                </a:cubicBezTo>
                <a:cubicBezTo>
                  <a:pt x="5364654" y="1660446"/>
                  <a:pt x="5370444" y="1649895"/>
                  <a:pt x="5377070" y="1639956"/>
                </a:cubicBezTo>
                <a:cubicBezTo>
                  <a:pt x="5380254" y="1627219"/>
                  <a:pt x="5389819" y="1584640"/>
                  <a:pt x="5396948" y="1570382"/>
                </a:cubicBezTo>
                <a:cubicBezTo>
                  <a:pt x="5402290" y="1559698"/>
                  <a:pt x="5411975" y="1551481"/>
                  <a:pt x="5416826" y="1540565"/>
                </a:cubicBezTo>
                <a:cubicBezTo>
                  <a:pt x="5425336" y="1521417"/>
                  <a:pt x="5430079" y="1500808"/>
                  <a:pt x="5436705" y="1480930"/>
                </a:cubicBezTo>
                <a:cubicBezTo>
                  <a:pt x="5440018" y="1470991"/>
                  <a:pt x="5440833" y="1459830"/>
                  <a:pt x="5446644" y="1451113"/>
                </a:cubicBezTo>
                <a:cubicBezTo>
                  <a:pt x="5453270" y="1441174"/>
                  <a:pt x="5459579" y="1431016"/>
                  <a:pt x="5466522" y="1421296"/>
                </a:cubicBezTo>
                <a:cubicBezTo>
                  <a:pt x="5476150" y="1407816"/>
                  <a:pt x="5485431" y="1394006"/>
                  <a:pt x="5496339" y="1381539"/>
                </a:cubicBezTo>
                <a:cubicBezTo>
                  <a:pt x="5508680" y="1367434"/>
                  <a:pt x="5536096" y="1341782"/>
                  <a:pt x="5536096" y="1341782"/>
                </a:cubicBezTo>
                <a:cubicBezTo>
                  <a:pt x="5539409" y="1331843"/>
                  <a:pt x="5538627" y="1319373"/>
                  <a:pt x="5546035" y="1311965"/>
                </a:cubicBezTo>
                <a:cubicBezTo>
                  <a:pt x="5609639" y="1248362"/>
                  <a:pt x="5590279" y="1296418"/>
                  <a:pt x="5625548" y="1252330"/>
                </a:cubicBezTo>
                <a:cubicBezTo>
                  <a:pt x="5651239" y="1220215"/>
                  <a:pt x="5644169" y="1210098"/>
                  <a:pt x="5685183" y="1182756"/>
                </a:cubicBezTo>
                <a:cubicBezTo>
                  <a:pt x="5695122" y="1176130"/>
                  <a:pt x="5706010" y="1170744"/>
                  <a:pt x="5715000" y="1162878"/>
                </a:cubicBezTo>
                <a:cubicBezTo>
                  <a:pt x="5732631" y="1147451"/>
                  <a:pt x="5748131" y="1129747"/>
                  <a:pt x="5764696" y="1113182"/>
                </a:cubicBezTo>
                <a:cubicBezTo>
                  <a:pt x="5774635" y="1103243"/>
                  <a:pt x="5782818" y="1091162"/>
                  <a:pt x="5794513" y="1083365"/>
                </a:cubicBezTo>
                <a:lnTo>
                  <a:pt x="5824331" y="1063487"/>
                </a:lnTo>
                <a:cubicBezTo>
                  <a:pt x="5834270" y="1050235"/>
                  <a:pt x="5842435" y="1035444"/>
                  <a:pt x="5854148" y="1023730"/>
                </a:cubicBezTo>
                <a:cubicBezTo>
                  <a:pt x="5905804" y="972073"/>
                  <a:pt x="5864503" y="1033151"/>
                  <a:pt x="5903844" y="983974"/>
                </a:cubicBezTo>
                <a:cubicBezTo>
                  <a:pt x="5941709" y="936643"/>
                  <a:pt x="5902422" y="968356"/>
                  <a:pt x="5953539" y="934278"/>
                </a:cubicBezTo>
                <a:cubicBezTo>
                  <a:pt x="5960165" y="924339"/>
                  <a:pt x="5965956" y="913789"/>
                  <a:pt x="5973418" y="904461"/>
                </a:cubicBezTo>
                <a:cubicBezTo>
                  <a:pt x="5979272" y="897144"/>
                  <a:pt x="5987674" y="892079"/>
                  <a:pt x="5993296" y="884582"/>
                </a:cubicBezTo>
                <a:cubicBezTo>
                  <a:pt x="6007630" y="865470"/>
                  <a:pt x="6019800" y="844826"/>
                  <a:pt x="6033052" y="824948"/>
                </a:cubicBezTo>
                <a:lnTo>
                  <a:pt x="6052931" y="795130"/>
                </a:lnTo>
                <a:cubicBezTo>
                  <a:pt x="6059557" y="785191"/>
                  <a:pt x="6064362" y="773760"/>
                  <a:pt x="6072809" y="765313"/>
                </a:cubicBezTo>
                <a:cubicBezTo>
                  <a:pt x="6134218" y="703904"/>
                  <a:pt x="6103763" y="729673"/>
                  <a:pt x="6162261" y="685800"/>
                </a:cubicBezTo>
                <a:cubicBezTo>
                  <a:pt x="6215266" y="606289"/>
                  <a:pt x="6145698" y="702361"/>
                  <a:pt x="6211957" y="636104"/>
                </a:cubicBezTo>
                <a:cubicBezTo>
                  <a:pt x="6257016" y="591046"/>
                  <a:pt x="6203341" y="618215"/>
                  <a:pt x="6261652" y="586409"/>
                </a:cubicBezTo>
                <a:cubicBezTo>
                  <a:pt x="6287666" y="572219"/>
                  <a:pt x="6316509" y="563089"/>
                  <a:pt x="6341165" y="546652"/>
                </a:cubicBezTo>
                <a:cubicBezTo>
                  <a:pt x="6361043" y="533400"/>
                  <a:pt x="6377373" y="511582"/>
                  <a:pt x="6400800" y="506896"/>
                </a:cubicBezTo>
                <a:cubicBezTo>
                  <a:pt x="6509063" y="485242"/>
                  <a:pt x="6433629" y="497893"/>
                  <a:pt x="6629400" y="487017"/>
                </a:cubicBezTo>
                <a:cubicBezTo>
                  <a:pt x="6687543" y="428875"/>
                  <a:pt x="6659604" y="450317"/>
                  <a:pt x="6708913" y="417443"/>
                </a:cubicBezTo>
                <a:cubicBezTo>
                  <a:pt x="6761929" y="337923"/>
                  <a:pt x="6692343" y="434016"/>
                  <a:pt x="6758609" y="367748"/>
                </a:cubicBezTo>
                <a:cubicBezTo>
                  <a:pt x="6770322" y="356034"/>
                  <a:pt x="6777821" y="340717"/>
                  <a:pt x="6788426" y="327991"/>
                </a:cubicBezTo>
                <a:cubicBezTo>
                  <a:pt x="6794425" y="320792"/>
                  <a:pt x="6802451" y="315430"/>
                  <a:pt x="6808305" y="308113"/>
                </a:cubicBezTo>
                <a:cubicBezTo>
                  <a:pt x="6815767" y="298785"/>
                  <a:pt x="6819737" y="286743"/>
                  <a:pt x="6828183" y="278296"/>
                </a:cubicBezTo>
                <a:cubicBezTo>
                  <a:pt x="6836630" y="269849"/>
                  <a:pt x="6848823" y="266064"/>
                  <a:pt x="6858000" y="258417"/>
                </a:cubicBezTo>
                <a:cubicBezTo>
                  <a:pt x="6890718" y="231152"/>
                  <a:pt x="6927767" y="178614"/>
                  <a:pt x="6947452" y="149087"/>
                </a:cubicBezTo>
                <a:cubicBezTo>
                  <a:pt x="6966998" y="119769"/>
                  <a:pt x="6968450" y="113367"/>
                  <a:pt x="6997148" y="89452"/>
                </a:cubicBezTo>
                <a:cubicBezTo>
                  <a:pt x="7006325" y="81805"/>
                  <a:pt x="7017896" y="77348"/>
                  <a:pt x="7026965" y="69574"/>
                </a:cubicBezTo>
                <a:cubicBezTo>
                  <a:pt x="7041195" y="57377"/>
                  <a:pt x="7056326" y="45411"/>
                  <a:pt x="7066722" y="29817"/>
                </a:cubicBezTo>
                <a:cubicBezTo>
                  <a:pt x="7073348" y="19878"/>
                  <a:pt x="7078153" y="8447"/>
                  <a:pt x="7086600" y="0"/>
                </a:cubicBezTo>
                <a:lnTo>
                  <a:pt x="7086600" y="9939"/>
                </a:lnTo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/>
          <p:cNvSpPr/>
          <p:nvPr/>
        </p:nvSpPr>
        <p:spPr>
          <a:xfrm>
            <a:off x="3956505" y="3246348"/>
            <a:ext cx="2518425" cy="1020000"/>
          </a:xfrm>
          <a:custGeom>
            <a:avLst/>
            <a:gdLst>
              <a:gd name="connsiteX0" fmla="*/ 0 w 7086600"/>
              <a:gd name="connsiteY0" fmla="*/ 2594113 h 3568148"/>
              <a:gd name="connsiteX1" fmla="*/ 19879 w 7086600"/>
              <a:gd name="connsiteY1" fmla="*/ 2464904 h 3568148"/>
              <a:gd name="connsiteX2" fmla="*/ 29818 w 7086600"/>
              <a:gd name="connsiteY2" fmla="*/ 2365513 h 3568148"/>
              <a:gd name="connsiteX3" fmla="*/ 69574 w 7086600"/>
              <a:gd name="connsiteY3" fmla="*/ 2226365 h 3568148"/>
              <a:gd name="connsiteX4" fmla="*/ 79513 w 7086600"/>
              <a:gd name="connsiteY4" fmla="*/ 2196548 h 3568148"/>
              <a:gd name="connsiteX5" fmla="*/ 109331 w 7086600"/>
              <a:gd name="connsiteY5" fmla="*/ 2077278 h 3568148"/>
              <a:gd name="connsiteX6" fmla="*/ 119270 w 7086600"/>
              <a:gd name="connsiteY6" fmla="*/ 2047461 h 3568148"/>
              <a:gd name="connsiteX7" fmla="*/ 129209 w 7086600"/>
              <a:gd name="connsiteY7" fmla="*/ 2017643 h 3568148"/>
              <a:gd name="connsiteX8" fmla="*/ 168965 w 7086600"/>
              <a:gd name="connsiteY8" fmla="*/ 1958009 h 3568148"/>
              <a:gd name="connsiteX9" fmla="*/ 198783 w 7086600"/>
              <a:gd name="connsiteY9" fmla="*/ 1898374 h 3568148"/>
              <a:gd name="connsiteX10" fmla="*/ 208722 w 7086600"/>
              <a:gd name="connsiteY10" fmla="*/ 1858617 h 3568148"/>
              <a:gd name="connsiteX11" fmla="*/ 218661 w 7086600"/>
              <a:gd name="connsiteY11" fmla="*/ 1888435 h 3568148"/>
              <a:gd name="connsiteX12" fmla="*/ 248479 w 7086600"/>
              <a:gd name="connsiteY12" fmla="*/ 1948069 h 3568148"/>
              <a:gd name="connsiteX13" fmla="*/ 258418 w 7086600"/>
              <a:gd name="connsiteY13" fmla="*/ 2067339 h 3568148"/>
              <a:gd name="connsiteX14" fmla="*/ 268357 w 7086600"/>
              <a:gd name="connsiteY14" fmla="*/ 2097156 h 3568148"/>
              <a:gd name="connsiteX15" fmla="*/ 288235 w 7086600"/>
              <a:gd name="connsiteY15" fmla="*/ 2186609 h 3568148"/>
              <a:gd name="connsiteX16" fmla="*/ 308113 w 7086600"/>
              <a:gd name="connsiteY16" fmla="*/ 2126974 h 3568148"/>
              <a:gd name="connsiteX17" fmla="*/ 327992 w 7086600"/>
              <a:gd name="connsiteY17" fmla="*/ 1967948 h 3568148"/>
              <a:gd name="connsiteX18" fmla="*/ 357809 w 7086600"/>
              <a:gd name="connsiteY18" fmla="*/ 1868556 h 3568148"/>
              <a:gd name="connsiteX19" fmla="*/ 367748 w 7086600"/>
              <a:gd name="connsiteY19" fmla="*/ 1838739 h 3568148"/>
              <a:gd name="connsiteX20" fmla="*/ 387626 w 7086600"/>
              <a:gd name="connsiteY20" fmla="*/ 1749287 h 3568148"/>
              <a:gd name="connsiteX21" fmla="*/ 407505 w 7086600"/>
              <a:gd name="connsiteY21" fmla="*/ 1719469 h 3568148"/>
              <a:gd name="connsiteX22" fmla="*/ 417444 w 7086600"/>
              <a:gd name="connsiteY22" fmla="*/ 1908313 h 3568148"/>
              <a:gd name="connsiteX23" fmla="*/ 427383 w 7086600"/>
              <a:gd name="connsiteY23" fmla="*/ 1938130 h 3568148"/>
              <a:gd name="connsiteX24" fmla="*/ 447261 w 7086600"/>
              <a:gd name="connsiteY24" fmla="*/ 2057400 h 3568148"/>
              <a:gd name="connsiteX25" fmla="*/ 467139 w 7086600"/>
              <a:gd name="connsiteY25" fmla="*/ 2126974 h 3568148"/>
              <a:gd name="connsiteX26" fmla="*/ 477079 w 7086600"/>
              <a:gd name="connsiteY26" fmla="*/ 2166730 h 3568148"/>
              <a:gd name="connsiteX27" fmla="*/ 487018 w 7086600"/>
              <a:gd name="connsiteY27" fmla="*/ 2196548 h 3568148"/>
              <a:gd name="connsiteX28" fmla="*/ 506896 w 7086600"/>
              <a:gd name="connsiteY28" fmla="*/ 2286000 h 3568148"/>
              <a:gd name="connsiteX29" fmla="*/ 536713 w 7086600"/>
              <a:gd name="connsiteY29" fmla="*/ 2315817 h 3568148"/>
              <a:gd name="connsiteX30" fmla="*/ 586409 w 7086600"/>
              <a:gd name="connsiteY30" fmla="*/ 2365513 h 3568148"/>
              <a:gd name="connsiteX31" fmla="*/ 616226 w 7086600"/>
              <a:gd name="connsiteY31" fmla="*/ 2425148 h 3568148"/>
              <a:gd name="connsiteX32" fmla="*/ 636105 w 7086600"/>
              <a:gd name="connsiteY32" fmla="*/ 2445026 h 3568148"/>
              <a:gd name="connsiteX33" fmla="*/ 655983 w 7086600"/>
              <a:gd name="connsiteY33" fmla="*/ 2474843 h 3568148"/>
              <a:gd name="connsiteX34" fmla="*/ 685800 w 7086600"/>
              <a:gd name="connsiteY34" fmla="*/ 2484782 h 3568148"/>
              <a:gd name="connsiteX35" fmla="*/ 715618 w 7086600"/>
              <a:gd name="connsiteY35" fmla="*/ 2464904 h 3568148"/>
              <a:gd name="connsiteX36" fmla="*/ 735496 w 7086600"/>
              <a:gd name="connsiteY36" fmla="*/ 2405269 h 3568148"/>
              <a:gd name="connsiteX37" fmla="*/ 755374 w 7086600"/>
              <a:gd name="connsiteY37" fmla="*/ 2345635 h 3568148"/>
              <a:gd name="connsiteX38" fmla="*/ 765313 w 7086600"/>
              <a:gd name="connsiteY38" fmla="*/ 2315817 h 3568148"/>
              <a:gd name="connsiteX39" fmla="*/ 775252 w 7086600"/>
              <a:gd name="connsiteY39" fmla="*/ 2266122 h 3568148"/>
              <a:gd name="connsiteX40" fmla="*/ 805070 w 7086600"/>
              <a:gd name="connsiteY40" fmla="*/ 1938130 h 3568148"/>
              <a:gd name="connsiteX41" fmla="*/ 824948 w 7086600"/>
              <a:gd name="connsiteY41" fmla="*/ 1639956 h 3568148"/>
              <a:gd name="connsiteX42" fmla="*/ 834887 w 7086600"/>
              <a:gd name="connsiteY42" fmla="*/ 1590261 h 3568148"/>
              <a:gd name="connsiteX43" fmla="*/ 854765 w 7086600"/>
              <a:gd name="connsiteY43" fmla="*/ 1490869 h 3568148"/>
              <a:gd name="connsiteX44" fmla="*/ 864705 w 7086600"/>
              <a:gd name="connsiteY44" fmla="*/ 1560443 h 3568148"/>
              <a:gd name="connsiteX45" fmla="*/ 874644 w 7086600"/>
              <a:gd name="connsiteY45" fmla="*/ 1600200 h 3568148"/>
              <a:gd name="connsiteX46" fmla="*/ 884583 w 7086600"/>
              <a:gd name="connsiteY46" fmla="*/ 1649896 h 3568148"/>
              <a:gd name="connsiteX47" fmla="*/ 904461 w 7086600"/>
              <a:gd name="connsiteY47" fmla="*/ 1749287 h 3568148"/>
              <a:gd name="connsiteX48" fmla="*/ 914400 w 7086600"/>
              <a:gd name="connsiteY48" fmla="*/ 1789043 h 3568148"/>
              <a:gd name="connsiteX49" fmla="*/ 924339 w 7086600"/>
              <a:gd name="connsiteY49" fmla="*/ 1848678 h 3568148"/>
              <a:gd name="connsiteX50" fmla="*/ 944218 w 7086600"/>
              <a:gd name="connsiteY50" fmla="*/ 1878496 h 3568148"/>
              <a:gd name="connsiteX51" fmla="*/ 964096 w 7086600"/>
              <a:gd name="connsiteY51" fmla="*/ 1948069 h 3568148"/>
              <a:gd name="connsiteX52" fmla="*/ 983974 w 7086600"/>
              <a:gd name="connsiteY52" fmla="*/ 1977887 h 3568148"/>
              <a:gd name="connsiteX53" fmla="*/ 1003852 w 7086600"/>
              <a:gd name="connsiteY53" fmla="*/ 2037522 h 3568148"/>
              <a:gd name="connsiteX54" fmla="*/ 1023731 w 7086600"/>
              <a:gd name="connsiteY54" fmla="*/ 2097156 h 3568148"/>
              <a:gd name="connsiteX55" fmla="*/ 1033670 w 7086600"/>
              <a:gd name="connsiteY55" fmla="*/ 2136913 h 3568148"/>
              <a:gd name="connsiteX56" fmla="*/ 1073426 w 7086600"/>
              <a:gd name="connsiteY56" fmla="*/ 2226365 h 3568148"/>
              <a:gd name="connsiteX57" fmla="*/ 1113183 w 7086600"/>
              <a:gd name="connsiteY57" fmla="*/ 2266122 h 3568148"/>
              <a:gd name="connsiteX58" fmla="*/ 1123122 w 7086600"/>
              <a:gd name="connsiteY58" fmla="*/ 2295939 h 3568148"/>
              <a:gd name="connsiteX59" fmla="*/ 1143000 w 7086600"/>
              <a:gd name="connsiteY59" fmla="*/ 2415209 h 3568148"/>
              <a:gd name="connsiteX60" fmla="*/ 1152939 w 7086600"/>
              <a:gd name="connsiteY60" fmla="*/ 2445026 h 3568148"/>
              <a:gd name="connsiteX61" fmla="*/ 1162879 w 7086600"/>
              <a:gd name="connsiteY61" fmla="*/ 2484782 h 3568148"/>
              <a:gd name="connsiteX62" fmla="*/ 1172818 w 7086600"/>
              <a:gd name="connsiteY62" fmla="*/ 2514600 h 3568148"/>
              <a:gd name="connsiteX63" fmla="*/ 1182757 w 7086600"/>
              <a:gd name="connsiteY63" fmla="*/ 2574235 h 3568148"/>
              <a:gd name="connsiteX64" fmla="*/ 1192696 w 7086600"/>
              <a:gd name="connsiteY64" fmla="*/ 2604052 h 3568148"/>
              <a:gd name="connsiteX65" fmla="*/ 1222513 w 7086600"/>
              <a:gd name="connsiteY65" fmla="*/ 2703443 h 3568148"/>
              <a:gd name="connsiteX66" fmla="*/ 1242392 w 7086600"/>
              <a:gd name="connsiteY66" fmla="*/ 2763078 h 3568148"/>
              <a:gd name="connsiteX67" fmla="*/ 1262270 w 7086600"/>
              <a:gd name="connsiteY67" fmla="*/ 2792896 h 3568148"/>
              <a:gd name="connsiteX68" fmla="*/ 1292087 w 7086600"/>
              <a:gd name="connsiteY68" fmla="*/ 2852530 h 3568148"/>
              <a:gd name="connsiteX69" fmla="*/ 1311965 w 7086600"/>
              <a:gd name="connsiteY69" fmla="*/ 2912165 h 3568148"/>
              <a:gd name="connsiteX70" fmla="*/ 1331844 w 7086600"/>
              <a:gd name="connsiteY70" fmla="*/ 2951922 h 3568148"/>
              <a:gd name="connsiteX71" fmla="*/ 1361661 w 7086600"/>
              <a:gd name="connsiteY71" fmla="*/ 3051313 h 3568148"/>
              <a:gd name="connsiteX72" fmla="*/ 1381539 w 7086600"/>
              <a:gd name="connsiteY72" fmla="*/ 3120887 h 3568148"/>
              <a:gd name="connsiteX73" fmla="*/ 1401418 w 7086600"/>
              <a:gd name="connsiteY73" fmla="*/ 3101009 h 3568148"/>
              <a:gd name="connsiteX74" fmla="*/ 1421296 w 7086600"/>
              <a:gd name="connsiteY74" fmla="*/ 3021496 h 3568148"/>
              <a:gd name="connsiteX75" fmla="*/ 1431235 w 7086600"/>
              <a:gd name="connsiteY75" fmla="*/ 2991678 h 3568148"/>
              <a:gd name="connsiteX76" fmla="*/ 1441174 w 7086600"/>
              <a:gd name="connsiteY76" fmla="*/ 2941982 h 3568148"/>
              <a:gd name="connsiteX77" fmla="*/ 1461052 w 7086600"/>
              <a:gd name="connsiteY77" fmla="*/ 2882348 h 3568148"/>
              <a:gd name="connsiteX78" fmla="*/ 1470992 w 7086600"/>
              <a:gd name="connsiteY78" fmla="*/ 2812774 h 3568148"/>
              <a:gd name="connsiteX79" fmla="*/ 1480931 w 7086600"/>
              <a:gd name="connsiteY79" fmla="*/ 2445026 h 3568148"/>
              <a:gd name="connsiteX80" fmla="*/ 1500809 w 7086600"/>
              <a:gd name="connsiteY80" fmla="*/ 2385391 h 3568148"/>
              <a:gd name="connsiteX81" fmla="*/ 1530626 w 7086600"/>
              <a:gd name="connsiteY81" fmla="*/ 2286000 h 3568148"/>
              <a:gd name="connsiteX82" fmla="*/ 1540565 w 7086600"/>
              <a:gd name="connsiteY82" fmla="*/ 2256182 h 3568148"/>
              <a:gd name="connsiteX83" fmla="*/ 1560444 w 7086600"/>
              <a:gd name="connsiteY83" fmla="*/ 2226365 h 3568148"/>
              <a:gd name="connsiteX84" fmla="*/ 1590261 w 7086600"/>
              <a:gd name="connsiteY84" fmla="*/ 2166730 h 3568148"/>
              <a:gd name="connsiteX85" fmla="*/ 1610139 w 7086600"/>
              <a:gd name="connsiteY85" fmla="*/ 2186609 h 3568148"/>
              <a:gd name="connsiteX86" fmla="*/ 1630018 w 7086600"/>
              <a:gd name="connsiteY86" fmla="*/ 2246243 h 3568148"/>
              <a:gd name="connsiteX87" fmla="*/ 1639957 w 7086600"/>
              <a:gd name="connsiteY87" fmla="*/ 2286000 h 3568148"/>
              <a:gd name="connsiteX88" fmla="*/ 1649896 w 7086600"/>
              <a:gd name="connsiteY88" fmla="*/ 2335696 h 3568148"/>
              <a:gd name="connsiteX89" fmla="*/ 1659835 w 7086600"/>
              <a:gd name="connsiteY89" fmla="*/ 2365513 h 3568148"/>
              <a:gd name="connsiteX90" fmla="*/ 1679713 w 7086600"/>
              <a:gd name="connsiteY90" fmla="*/ 2474843 h 3568148"/>
              <a:gd name="connsiteX91" fmla="*/ 1699592 w 7086600"/>
              <a:gd name="connsiteY91" fmla="*/ 2494722 h 3568148"/>
              <a:gd name="connsiteX92" fmla="*/ 1729409 w 7086600"/>
              <a:gd name="connsiteY92" fmla="*/ 2584174 h 3568148"/>
              <a:gd name="connsiteX93" fmla="*/ 1739348 w 7086600"/>
              <a:gd name="connsiteY93" fmla="*/ 2613991 h 3568148"/>
              <a:gd name="connsiteX94" fmla="*/ 1749287 w 7086600"/>
              <a:gd name="connsiteY94" fmla="*/ 2643809 h 3568148"/>
              <a:gd name="connsiteX95" fmla="*/ 1779105 w 7086600"/>
              <a:gd name="connsiteY95" fmla="*/ 2633869 h 3568148"/>
              <a:gd name="connsiteX96" fmla="*/ 1808922 w 7086600"/>
              <a:gd name="connsiteY96" fmla="*/ 2604052 h 3568148"/>
              <a:gd name="connsiteX97" fmla="*/ 1838739 w 7086600"/>
              <a:gd name="connsiteY97" fmla="*/ 2584174 h 3568148"/>
              <a:gd name="connsiteX98" fmla="*/ 1878496 w 7086600"/>
              <a:gd name="connsiteY98" fmla="*/ 2524539 h 3568148"/>
              <a:gd name="connsiteX99" fmla="*/ 1898374 w 7086600"/>
              <a:gd name="connsiteY99" fmla="*/ 2494722 h 3568148"/>
              <a:gd name="connsiteX100" fmla="*/ 1928192 w 7086600"/>
              <a:gd name="connsiteY100" fmla="*/ 2445026 h 3568148"/>
              <a:gd name="connsiteX101" fmla="*/ 1958009 w 7086600"/>
              <a:gd name="connsiteY101" fmla="*/ 2454965 h 3568148"/>
              <a:gd name="connsiteX102" fmla="*/ 1987826 w 7086600"/>
              <a:gd name="connsiteY102" fmla="*/ 2554356 h 3568148"/>
              <a:gd name="connsiteX103" fmla="*/ 2007705 w 7086600"/>
              <a:gd name="connsiteY103" fmla="*/ 2574235 h 3568148"/>
              <a:gd name="connsiteX104" fmla="*/ 2037522 w 7086600"/>
              <a:gd name="connsiteY104" fmla="*/ 2663687 h 3568148"/>
              <a:gd name="connsiteX105" fmla="*/ 2047461 w 7086600"/>
              <a:gd name="connsiteY105" fmla="*/ 2693504 h 3568148"/>
              <a:gd name="connsiteX106" fmla="*/ 2057400 w 7086600"/>
              <a:gd name="connsiteY106" fmla="*/ 2723322 h 3568148"/>
              <a:gd name="connsiteX107" fmla="*/ 2077279 w 7086600"/>
              <a:gd name="connsiteY107" fmla="*/ 2743200 h 3568148"/>
              <a:gd name="connsiteX108" fmla="*/ 2126974 w 7086600"/>
              <a:gd name="connsiteY108" fmla="*/ 2792896 h 3568148"/>
              <a:gd name="connsiteX109" fmla="*/ 2156792 w 7086600"/>
              <a:gd name="connsiteY109" fmla="*/ 2733261 h 3568148"/>
              <a:gd name="connsiteX110" fmla="*/ 2166731 w 7086600"/>
              <a:gd name="connsiteY110" fmla="*/ 2703443 h 3568148"/>
              <a:gd name="connsiteX111" fmla="*/ 2186609 w 7086600"/>
              <a:gd name="connsiteY111" fmla="*/ 2673626 h 3568148"/>
              <a:gd name="connsiteX112" fmla="*/ 2196548 w 7086600"/>
              <a:gd name="connsiteY112" fmla="*/ 2643809 h 3568148"/>
              <a:gd name="connsiteX113" fmla="*/ 2216426 w 7086600"/>
              <a:gd name="connsiteY113" fmla="*/ 2623930 h 3568148"/>
              <a:gd name="connsiteX114" fmla="*/ 2256183 w 7086600"/>
              <a:gd name="connsiteY114" fmla="*/ 2564296 h 3568148"/>
              <a:gd name="connsiteX115" fmla="*/ 2295939 w 7086600"/>
              <a:gd name="connsiteY115" fmla="*/ 2514600 h 3568148"/>
              <a:gd name="connsiteX116" fmla="*/ 2325757 w 7086600"/>
              <a:gd name="connsiteY116" fmla="*/ 2584174 h 3568148"/>
              <a:gd name="connsiteX117" fmla="*/ 2345635 w 7086600"/>
              <a:gd name="connsiteY117" fmla="*/ 2633869 h 3568148"/>
              <a:gd name="connsiteX118" fmla="*/ 2365513 w 7086600"/>
              <a:gd name="connsiteY118" fmla="*/ 2703443 h 3568148"/>
              <a:gd name="connsiteX119" fmla="*/ 2395331 w 7086600"/>
              <a:gd name="connsiteY119" fmla="*/ 2753139 h 3568148"/>
              <a:gd name="connsiteX120" fmla="*/ 2415209 w 7086600"/>
              <a:gd name="connsiteY120" fmla="*/ 2812774 h 3568148"/>
              <a:gd name="connsiteX121" fmla="*/ 2425148 w 7086600"/>
              <a:gd name="connsiteY121" fmla="*/ 2842591 h 3568148"/>
              <a:gd name="connsiteX122" fmla="*/ 2435087 w 7086600"/>
              <a:gd name="connsiteY122" fmla="*/ 2892287 h 3568148"/>
              <a:gd name="connsiteX123" fmla="*/ 2454965 w 7086600"/>
              <a:gd name="connsiteY123" fmla="*/ 2922104 h 3568148"/>
              <a:gd name="connsiteX124" fmla="*/ 2474844 w 7086600"/>
              <a:gd name="connsiteY124" fmla="*/ 2981739 h 3568148"/>
              <a:gd name="connsiteX125" fmla="*/ 2494722 w 7086600"/>
              <a:gd name="connsiteY125" fmla="*/ 3021496 h 3568148"/>
              <a:gd name="connsiteX126" fmla="*/ 2514600 w 7086600"/>
              <a:gd name="connsiteY126" fmla="*/ 3220278 h 3568148"/>
              <a:gd name="connsiteX127" fmla="*/ 2534479 w 7086600"/>
              <a:gd name="connsiteY127" fmla="*/ 3250096 h 3568148"/>
              <a:gd name="connsiteX128" fmla="*/ 2574235 w 7086600"/>
              <a:gd name="connsiteY128" fmla="*/ 3369365 h 3568148"/>
              <a:gd name="connsiteX129" fmla="*/ 2584174 w 7086600"/>
              <a:gd name="connsiteY129" fmla="*/ 3409122 h 3568148"/>
              <a:gd name="connsiteX130" fmla="*/ 2623931 w 7086600"/>
              <a:gd name="connsiteY130" fmla="*/ 3468756 h 3568148"/>
              <a:gd name="connsiteX131" fmla="*/ 2663687 w 7086600"/>
              <a:gd name="connsiteY131" fmla="*/ 3568148 h 3568148"/>
              <a:gd name="connsiteX132" fmla="*/ 2693505 w 7086600"/>
              <a:gd name="connsiteY132" fmla="*/ 3558209 h 3568148"/>
              <a:gd name="connsiteX133" fmla="*/ 2723322 w 7086600"/>
              <a:gd name="connsiteY133" fmla="*/ 3468756 h 3568148"/>
              <a:gd name="connsiteX134" fmla="*/ 2743200 w 7086600"/>
              <a:gd name="connsiteY134" fmla="*/ 3419061 h 3568148"/>
              <a:gd name="connsiteX135" fmla="*/ 2763079 w 7086600"/>
              <a:gd name="connsiteY135" fmla="*/ 3389243 h 3568148"/>
              <a:gd name="connsiteX136" fmla="*/ 2782957 w 7086600"/>
              <a:gd name="connsiteY136" fmla="*/ 3339548 h 3568148"/>
              <a:gd name="connsiteX137" fmla="*/ 2792896 w 7086600"/>
              <a:gd name="connsiteY137" fmla="*/ 3240156 h 3568148"/>
              <a:gd name="connsiteX138" fmla="*/ 2812774 w 7086600"/>
              <a:gd name="connsiteY138" fmla="*/ 3200400 h 3568148"/>
              <a:gd name="connsiteX139" fmla="*/ 2852531 w 7086600"/>
              <a:gd name="connsiteY139" fmla="*/ 3130826 h 3568148"/>
              <a:gd name="connsiteX140" fmla="*/ 2892287 w 7086600"/>
              <a:gd name="connsiteY140" fmla="*/ 3051313 h 3568148"/>
              <a:gd name="connsiteX141" fmla="*/ 2912165 w 7086600"/>
              <a:gd name="connsiteY141" fmla="*/ 3021496 h 3568148"/>
              <a:gd name="connsiteX142" fmla="*/ 2951922 w 7086600"/>
              <a:gd name="connsiteY142" fmla="*/ 2941982 h 3568148"/>
              <a:gd name="connsiteX143" fmla="*/ 2981739 w 7086600"/>
              <a:gd name="connsiteY143" fmla="*/ 2882348 h 3568148"/>
              <a:gd name="connsiteX144" fmla="*/ 3001618 w 7086600"/>
              <a:gd name="connsiteY144" fmla="*/ 2852530 h 3568148"/>
              <a:gd name="connsiteX145" fmla="*/ 3011557 w 7086600"/>
              <a:gd name="connsiteY145" fmla="*/ 2802835 h 3568148"/>
              <a:gd name="connsiteX146" fmla="*/ 3031435 w 7086600"/>
              <a:gd name="connsiteY146" fmla="*/ 2782956 h 3568148"/>
              <a:gd name="connsiteX147" fmla="*/ 3061252 w 7086600"/>
              <a:gd name="connsiteY147" fmla="*/ 2733261 h 3568148"/>
              <a:gd name="connsiteX148" fmla="*/ 3101009 w 7086600"/>
              <a:gd name="connsiteY148" fmla="*/ 2673626 h 3568148"/>
              <a:gd name="connsiteX149" fmla="*/ 3120887 w 7086600"/>
              <a:gd name="connsiteY149" fmla="*/ 2643809 h 3568148"/>
              <a:gd name="connsiteX150" fmla="*/ 3150705 w 7086600"/>
              <a:gd name="connsiteY150" fmla="*/ 2584174 h 3568148"/>
              <a:gd name="connsiteX151" fmla="*/ 3160644 w 7086600"/>
              <a:gd name="connsiteY151" fmla="*/ 2554356 h 3568148"/>
              <a:gd name="connsiteX152" fmla="*/ 3180522 w 7086600"/>
              <a:gd name="connsiteY152" fmla="*/ 2524539 h 3568148"/>
              <a:gd name="connsiteX153" fmla="*/ 3210339 w 7086600"/>
              <a:gd name="connsiteY153" fmla="*/ 2534478 h 3568148"/>
              <a:gd name="connsiteX154" fmla="*/ 3230218 w 7086600"/>
              <a:gd name="connsiteY154" fmla="*/ 2594113 h 3568148"/>
              <a:gd name="connsiteX155" fmla="*/ 3269974 w 7086600"/>
              <a:gd name="connsiteY155" fmla="*/ 2643809 h 3568148"/>
              <a:gd name="connsiteX156" fmla="*/ 3339548 w 7086600"/>
              <a:gd name="connsiteY156" fmla="*/ 2564296 h 3568148"/>
              <a:gd name="connsiteX157" fmla="*/ 3359426 w 7086600"/>
              <a:gd name="connsiteY157" fmla="*/ 2544417 h 3568148"/>
              <a:gd name="connsiteX158" fmla="*/ 3379305 w 7086600"/>
              <a:gd name="connsiteY158" fmla="*/ 2514600 h 3568148"/>
              <a:gd name="connsiteX159" fmla="*/ 3419061 w 7086600"/>
              <a:gd name="connsiteY159" fmla="*/ 2474843 h 3568148"/>
              <a:gd name="connsiteX160" fmla="*/ 3458818 w 7086600"/>
              <a:gd name="connsiteY160" fmla="*/ 2425148 h 3568148"/>
              <a:gd name="connsiteX161" fmla="*/ 3488635 w 7086600"/>
              <a:gd name="connsiteY161" fmla="*/ 2415209 h 3568148"/>
              <a:gd name="connsiteX162" fmla="*/ 3528392 w 7086600"/>
              <a:gd name="connsiteY162" fmla="*/ 2365513 h 3568148"/>
              <a:gd name="connsiteX163" fmla="*/ 3558209 w 7086600"/>
              <a:gd name="connsiteY163" fmla="*/ 2325756 h 3568148"/>
              <a:gd name="connsiteX164" fmla="*/ 3578087 w 7086600"/>
              <a:gd name="connsiteY164" fmla="*/ 2295939 h 3568148"/>
              <a:gd name="connsiteX165" fmla="*/ 3607905 w 7086600"/>
              <a:gd name="connsiteY165" fmla="*/ 2276061 h 3568148"/>
              <a:gd name="connsiteX166" fmla="*/ 3687418 w 7086600"/>
              <a:gd name="connsiteY166" fmla="*/ 2355574 h 3568148"/>
              <a:gd name="connsiteX167" fmla="*/ 3717235 w 7086600"/>
              <a:gd name="connsiteY167" fmla="*/ 2385391 h 3568148"/>
              <a:gd name="connsiteX168" fmla="*/ 3766931 w 7086600"/>
              <a:gd name="connsiteY168" fmla="*/ 2425148 h 3568148"/>
              <a:gd name="connsiteX169" fmla="*/ 3796748 w 7086600"/>
              <a:gd name="connsiteY169" fmla="*/ 2415209 h 3568148"/>
              <a:gd name="connsiteX170" fmla="*/ 3826565 w 7086600"/>
              <a:gd name="connsiteY170" fmla="*/ 2365513 h 3568148"/>
              <a:gd name="connsiteX171" fmla="*/ 3846444 w 7086600"/>
              <a:gd name="connsiteY171" fmla="*/ 2325756 h 3568148"/>
              <a:gd name="connsiteX172" fmla="*/ 3886200 w 7086600"/>
              <a:gd name="connsiteY172" fmla="*/ 2256182 h 3568148"/>
              <a:gd name="connsiteX173" fmla="*/ 3906079 w 7086600"/>
              <a:gd name="connsiteY173" fmla="*/ 2186609 h 3568148"/>
              <a:gd name="connsiteX174" fmla="*/ 3935896 w 7086600"/>
              <a:gd name="connsiteY174" fmla="*/ 2117035 h 3568148"/>
              <a:gd name="connsiteX175" fmla="*/ 3965713 w 7086600"/>
              <a:gd name="connsiteY175" fmla="*/ 2146852 h 3568148"/>
              <a:gd name="connsiteX176" fmla="*/ 3975652 w 7086600"/>
              <a:gd name="connsiteY176" fmla="*/ 2176669 h 3568148"/>
              <a:gd name="connsiteX177" fmla="*/ 4005470 w 7086600"/>
              <a:gd name="connsiteY177" fmla="*/ 2226365 h 3568148"/>
              <a:gd name="connsiteX178" fmla="*/ 4035287 w 7086600"/>
              <a:gd name="connsiteY178" fmla="*/ 2286000 h 3568148"/>
              <a:gd name="connsiteX179" fmla="*/ 4065105 w 7086600"/>
              <a:gd name="connsiteY179" fmla="*/ 2305878 h 3568148"/>
              <a:gd name="connsiteX180" fmla="*/ 4124739 w 7086600"/>
              <a:gd name="connsiteY180" fmla="*/ 2375452 h 3568148"/>
              <a:gd name="connsiteX181" fmla="*/ 4144618 w 7086600"/>
              <a:gd name="connsiteY181" fmla="*/ 2355574 h 3568148"/>
              <a:gd name="connsiteX182" fmla="*/ 4174435 w 7086600"/>
              <a:gd name="connsiteY182" fmla="*/ 2256182 h 3568148"/>
              <a:gd name="connsiteX183" fmla="*/ 4204252 w 7086600"/>
              <a:gd name="connsiteY183" fmla="*/ 2126974 h 3568148"/>
              <a:gd name="connsiteX184" fmla="*/ 4224131 w 7086600"/>
              <a:gd name="connsiteY184" fmla="*/ 1987826 h 3568148"/>
              <a:gd name="connsiteX185" fmla="*/ 4253948 w 7086600"/>
              <a:gd name="connsiteY185" fmla="*/ 1868556 h 3568148"/>
              <a:gd name="connsiteX186" fmla="*/ 4273826 w 7086600"/>
              <a:gd name="connsiteY186" fmla="*/ 1739348 h 3568148"/>
              <a:gd name="connsiteX187" fmla="*/ 4293705 w 7086600"/>
              <a:gd name="connsiteY187" fmla="*/ 1639956 h 3568148"/>
              <a:gd name="connsiteX188" fmla="*/ 4313583 w 7086600"/>
              <a:gd name="connsiteY188" fmla="*/ 1600200 h 3568148"/>
              <a:gd name="connsiteX189" fmla="*/ 4333461 w 7086600"/>
              <a:gd name="connsiteY189" fmla="*/ 1520687 h 3568148"/>
              <a:gd name="connsiteX190" fmla="*/ 4343400 w 7086600"/>
              <a:gd name="connsiteY190" fmla="*/ 1470991 h 3568148"/>
              <a:gd name="connsiteX191" fmla="*/ 4363279 w 7086600"/>
              <a:gd name="connsiteY191" fmla="*/ 1441174 h 3568148"/>
              <a:gd name="connsiteX192" fmla="*/ 4373218 w 7086600"/>
              <a:gd name="connsiteY192" fmla="*/ 1401417 h 3568148"/>
              <a:gd name="connsiteX193" fmla="*/ 4383157 w 7086600"/>
              <a:gd name="connsiteY193" fmla="*/ 1441174 h 3568148"/>
              <a:gd name="connsiteX194" fmla="*/ 4412974 w 7086600"/>
              <a:gd name="connsiteY194" fmla="*/ 1590261 h 3568148"/>
              <a:gd name="connsiteX195" fmla="*/ 4422913 w 7086600"/>
              <a:gd name="connsiteY195" fmla="*/ 1620078 h 3568148"/>
              <a:gd name="connsiteX196" fmla="*/ 4442792 w 7086600"/>
              <a:gd name="connsiteY196" fmla="*/ 1639956 h 3568148"/>
              <a:gd name="connsiteX197" fmla="*/ 4452731 w 7086600"/>
              <a:gd name="connsiteY197" fmla="*/ 1669774 h 3568148"/>
              <a:gd name="connsiteX198" fmla="*/ 4472609 w 7086600"/>
              <a:gd name="connsiteY198" fmla="*/ 1749287 h 3568148"/>
              <a:gd name="connsiteX199" fmla="*/ 4492487 w 7086600"/>
              <a:gd name="connsiteY199" fmla="*/ 1808922 h 3568148"/>
              <a:gd name="connsiteX200" fmla="*/ 4512365 w 7086600"/>
              <a:gd name="connsiteY200" fmla="*/ 1878496 h 3568148"/>
              <a:gd name="connsiteX201" fmla="*/ 4532244 w 7086600"/>
              <a:gd name="connsiteY201" fmla="*/ 1918252 h 3568148"/>
              <a:gd name="connsiteX202" fmla="*/ 4562061 w 7086600"/>
              <a:gd name="connsiteY202" fmla="*/ 1987826 h 3568148"/>
              <a:gd name="connsiteX203" fmla="*/ 4591879 w 7086600"/>
              <a:gd name="connsiteY203" fmla="*/ 1977887 h 3568148"/>
              <a:gd name="connsiteX204" fmla="*/ 4631635 w 7086600"/>
              <a:gd name="connsiteY204" fmla="*/ 1908313 h 3568148"/>
              <a:gd name="connsiteX205" fmla="*/ 4641574 w 7086600"/>
              <a:gd name="connsiteY205" fmla="*/ 1878496 h 3568148"/>
              <a:gd name="connsiteX206" fmla="*/ 4661452 w 7086600"/>
              <a:gd name="connsiteY206" fmla="*/ 1858617 h 3568148"/>
              <a:gd name="connsiteX207" fmla="*/ 4671392 w 7086600"/>
              <a:gd name="connsiteY207" fmla="*/ 1828800 h 3568148"/>
              <a:gd name="connsiteX208" fmla="*/ 4691270 w 7086600"/>
              <a:gd name="connsiteY208" fmla="*/ 1749287 h 3568148"/>
              <a:gd name="connsiteX209" fmla="*/ 4721087 w 7086600"/>
              <a:gd name="connsiteY209" fmla="*/ 1679713 h 3568148"/>
              <a:gd name="connsiteX210" fmla="*/ 4750905 w 7086600"/>
              <a:gd name="connsiteY210" fmla="*/ 1530626 h 3568148"/>
              <a:gd name="connsiteX211" fmla="*/ 4770783 w 7086600"/>
              <a:gd name="connsiteY211" fmla="*/ 1401417 h 3568148"/>
              <a:gd name="connsiteX212" fmla="*/ 4780722 w 7086600"/>
              <a:gd name="connsiteY212" fmla="*/ 1262269 h 3568148"/>
              <a:gd name="connsiteX213" fmla="*/ 4800600 w 7086600"/>
              <a:gd name="connsiteY213" fmla="*/ 1192696 h 3568148"/>
              <a:gd name="connsiteX214" fmla="*/ 4820479 w 7086600"/>
              <a:gd name="connsiteY214" fmla="*/ 1113182 h 3568148"/>
              <a:gd name="connsiteX215" fmla="*/ 4840357 w 7086600"/>
              <a:gd name="connsiteY215" fmla="*/ 1083365 h 3568148"/>
              <a:gd name="connsiteX216" fmla="*/ 4860235 w 7086600"/>
              <a:gd name="connsiteY216" fmla="*/ 1103243 h 3568148"/>
              <a:gd name="connsiteX217" fmla="*/ 4890052 w 7086600"/>
              <a:gd name="connsiteY217" fmla="*/ 1162878 h 3568148"/>
              <a:gd name="connsiteX218" fmla="*/ 4919870 w 7086600"/>
              <a:gd name="connsiteY218" fmla="*/ 1262269 h 3568148"/>
              <a:gd name="connsiteX219" fmla="*/ 4929809 w 7086600"/>
              <a:gd name="connsiteY219" fmla="*/ 1302026 h 3568148"/>
              <a:gd name="connsiteX220" fmla="*/ 4949687 w 7086600"/>
              <a:gd name="connsiteY220" fmla="*/ 1331843 h 3568148"/>
              <a:gd name="connsiteX221" fmla="*/ 4969565 w 7086600"/>
              <a:gd name="connsiteY221" fmla="*/ 1391478 h 3568148"/>
              <a:gd name="connsiteX222" fmla="*/ 5009322 w 7086600"/>
              <a:gd name="connsiteY222" fmla="*/ 1461052 h 3568148"/>
              <a:gd name="connsiteX223" fmla="*/ 5049079 w 7086600"/>
              <a:gd name="connsiteY223" fmla="*/ 1520687 h 3568148"/>
              <a:gd name="connsiteX224" fmla="*/ 5078896 w 7086600"/>
              <a:gd name="connsiteY224" fmla="*/ 1580322 h 3568148"/>
              <a:gd name="connsiteX225" fmla="*/ 5098774 w 7086600"/>
              <a:gd name="connsiteY225" fmla="*/ 1639956 h 3568148"/>
              <a:gd name="connsiteX226" fmla="*/ 5138531 w 7086600"/>
              <a:gd name="connsiteY226" fmla="*/ 1699591 h 3568148"/>
              <a:gd name="connsiteX227" fmla="*/ 5178287 w 7086600"/>
              <a:gd name="connsiteY227" fmla="*/ 1838739 h 3568148"/>
              <a:gd name="connsiteX228" fmla="*/ 5198165 w 7086600"/>
              <a:gd name="connsiteY228" fmla="*/ 1868556 h 3568148"/>
              <a:gd name="connsiteX229" fmla="*/ 5218044 w 7086600"/>
              <a:gd name="connsiteY229" fmla="*/ 1848678 h 3568148"/>
              <a:gd name="connsiteX230" fmla="*/ 5247861 w 7086600"/>
              <a:gd name="connsiteY230" fmla="*/ 1828800 h 3568148"/>
              <a:gd name="connsiteX231" fmla="*/ 5257800 w 7086600"/>
              <a:gd name="connsiteY231" fmla="*/ 1798982 h 3568148"/>
              <a:gd name="connsiteX232" fmla="*/ 5307496 w 7086600"/>
              <a:gd name="connsiteY232" fmla="*/ 1749287 h 3568148"/>
              <a:gd name="connsiteX233" fmla="*/ 5317435 w 7086600"/>
              <a:gd name="connsiteY233" fmla="*/ 1719469 h 3568148"/>
              <a:gd name="connsiteX234" fmla="*/ 5357192 w 7086600"/>
              <a:gd name="connsiteY234" fmla="*/ 1669774 h 3568148"/>
              <a:gd name="connsiteX235" fmla="*/ 5377070 w 7086600"/>
              <a:gd name="connsiteY235" fmla="*/ 1639956 h 3568148"/>
              <a:gd name="connsiteX236" fmla="*/ 5396948 w 7086600"/>
              <a:gd name="connsiteY236" fmla="*/ 1570382 h 3568148"/>
              <a:gd name="connsiteX237" fmla="*/ 5416826 w 7086600"/>
              <a:gd name="connsiteY237" fmla="*/ 1540565 h 3568148"/>
              <a:gd name="connsiteX238" fmla="*/ 5436705 w 7086600"/>
              <a:gd name="connsiteY238" fmla="*/ 1480930 h 3568148"/>
              <a:gd name="connsiteX239" fmla="*/ 5446644 w 7086600"/>
              <a:gd name="connsiteY239" fmla="*/ 1451113 h 3568148"/>
              <a:gd name="connsiteX240" fmla="*/ 5466522 w 7086600"/>
              <a:gd name="connsiteY240" fmla="*/ 1421296 h 3568148"/>
              <a:gd name="connsiteX241" fmla="*/ 5496339 w 7086600"/>
              <a:gd name="connsiteY241" fmla="*/ 1381539 h 3568148"/>
              <a:gd name="connsiteX242" fmla="*/ 5536096 w 7086600"/>
              <a:gd name="connsiteY242" fmla="*/ 1341782 h 3568148"/>
              <a:gd name="connsiteX243" fmla="*/ 5546035 w 7086600"/>
              <a:gd name="connsiteY243" fmla="*/ 1311965 h 3568148"/>
              <a:gd name="connsiteX244" fmla="*/ 5625548 w 7086600"/>
              <a:gd name="connsiteY244" fmla="*/ 1252330 h 3568148"/>
              <a:gd name="connsiteX245" fmla="*/ 5685183 w 7086600"/>
              <a:gd name="connsiteY245" fmla="*/ 1182756 h 3568148"/>
              <a:gd name="connsiteX246" fmla="*/ 5715000 w 7086600"/>
              <a:gd name="connsiteY246" fmla="*/ 1162878 h 3568148"/>
              <a:gd name="connsiteX247" fmla="*/ 5764696 w 7086600"/>
              <a:gd name="connsiteY247" fmla="*/ 1113182 h 3568148"/>
              <a:gd name="connsiteX248" fmla="*/ 5794513 w 7086600"/>
              <a:gd name="connsiteY248" fmla="*/ 1083365 h 3568148"/>
              <a:gd name="connsiteX249" fmla="*/ 5824331 w 7086600"/>
              <a:gd name="connsiteY249" fmla="*/ 1063487 h 3568148"/>
              <a:gd name="connsiteX250" fmla="*/ 5854148 w 7086600"/>
              <a:gd name="connsiteY250" fmla="*/ 1023730 h 3568148"/>
              <a:gd name="connsiteX251" fmla="*/ 5903844 w 7086600"/>
              <a:gd name="connsiteY251" fmla="*/ 983974 h 3568148"/>
              <a:gd name="connsiteX252" fmla="*/ 5953539 w 7086600"/>
              <a:gd name="connsiteY252" fmla="*/ 934278 h 3568148"/>
              <a:gd name="connsiteX253" fmla="*/ 5973418 w 7086600"/>
              <a:gd name="connsiteY253" fmla="*/ 904461 h 3568148"/>
              <a:gd name="connsiteX254" fmla="*/ 5993296 w 7086600"/>
              <a:gd name="connsiteY254" fmla="*/ 884582 h 3568148"/>
              <a:gd name="connsiteX255" fmla="*/ 6033052 w 7086600"/>
              <a:gd name="connsiteY255" fmla="*/ 824948 h 3568148"/>
              <a:gd name="connsiteX256" fmla="*/ 6052931 w 7086600"/>
              <a:gd name="connsiteY256" fmla="*/ 795130 h 3568148"/>
              <a:gd name="connsiteX257" fmla="*/ 6072809 w 7086600"/>
              <a:gd name="connsiteY257" fmla="*/ 765313 h 3568148"/>
              <a:gd name="connsiteX258" fmla="*/ 6162261 w 7086600"/>
              <a:gd name="connsiteY258" fmla="*/ 685800 h 3568148"/>
              <a:gd name="connsiteX259" fmla="*/ 6211957 w 7086600"/>
              <a:gd name="connsiteY259" fmla="*/ 636104 h 3568148"/>
              <a:gd name="connsiteX260" fmla="*/ 6261652 w 7086600"/>
              <a:gd name="connsiteY260" fmla="*/ 586409 h 3568148"/>
              <a:gd name="connsiteX261" fmla="*/ 6341165 w 7086600"/>
              <a:gd name="connsiteY261" fmla="*/ 546652 h 3568148"/>
              <a:gd name="connsiteX262" fmla="*/ 6400800 w 7086600"/>
              <a:gd name="connsiteY262" fmla="*/ 506896 h 3568148"/>
              <a:gd name="connsiteX263" fmla="*/ 6629400 w 7086600"/>
              <a:gd name="connsiteY263" fmla="*/ 487017 h 3568148"/>
              <a:gd name="connsiteX264" fmla="*/ 6708913 w 7086600"/>
              <a:gd name="connsiteY264" fmla="*/ 417443 h 3568148"/>
              <a:gd name="connsiteX265" fmla="*/ 6758609 w 7086600"/>
              <a:gd name="connsiteY265" fmla="*/ 367748 h 3568148"/>
              <a:gd name="connsiteX266" fmla="*/ 6788426 w 7086600"/>
              <a:gd name="connsiteY266" fmla="*/ 327991 h 3568148"/>
              <a:gd name="connsiteX267" fmla="*/ 6808305 w 7086600"/>
              <a:gd name="connsiteY267" fmla="*/ 308113 h 3568148"/>
              <a:gd name="connsiteX268" fmla="*/ 6828183 w 7086600"/>
              <a:gd name="connsiteY268" fmla="*/ 278296 h 3568148"/>
              <a:gd name="connsiteX269" fmla="*/ 6858000 w 7086600"/>
              <a:gd name="connsiteY269" fmla="*/ 258417 h 3568148"/>
              <a:gd name="connsiteX270" fmla="*/ 6947452 w 7086600"/>
              <a:gd name="connsiteY270" fmla="*/ 149087 h 3568148"/>
              <a:gd name="connsiteX271" fmla="*/ 6997148 w 7086600"/>
              <a:gd name="connsiteY271" fmla="*/ 89452 h 3568148"/>
              <a:gd name="connsiteX272" fmla="*/ 7026965 w 7086600"/>
              <a:gd name="connsiteY272" fmla="*/ 69574 h 3568148"/>
              <a:gd name="connsiteX273" fmla="*/ 7066722 w 7086600"/>
              <a:gd name="connsiteY273" fmla="*/ 29817 h 3568148"/>
              <a:gd name="connsiteX274" fmla="*/ 7086600 w 7086600"/>
              <a:gd name="connsiteY274" fmla="*/ 0 h 3568148"/>
              <a:gd name="connsiteX275" fmla="*/ 7086600 w 7086600"/>
              <a:gd name="connsiteY275" fmla="*/ 9939 h 356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7086600" h="3568148">
                <a:moveTo>
                  <a:pt x="0" y="2594113"/>
                </a:moveTo>
                <a:cubicBezTo>
                  <a:pt x="7186" y="2550994"/>
                  <a:pt x="14766" y="2508366"/>
                  <a:pt x="19879" y="2464904"/>
                </a:cubicBezTo>
                <a:cubicBezTo>
                  <a:pt x="23769" y="2431837"/>
                  <a:pt x="24344" y="2398356"/>
                  <a:pt x="29818" y="2365513"/>
                </a:cubicBezTo>
                <a:cubicBezTo>
                  <a:pt x="38138" y="2315594"/>
                  <a:pt x="53819" y="2273630"/>
                  <a:pt x="69574" y="2226365"/>
                </a:cubicBezTo>
                <a:lnTo>
                  <a:pt x="79513" y="2196548"/>
                </a:lnTo>
                <a:cubicBezTo>
                  <a:pt x="92897" y="2116243"/>
                  <a:pt x="83079" y="2156033"/>
                  <a:pt x="109331" y="2077278"/>
                </a:cubicBezTo>
                <a:lnTo>
                  <a:pt x="119270" y="2047461"/>
                </a:lnTo>
                <a:cubicBezTo>
                  <a:pt x="122583" y="2037522"/>
                  <a:pt x="123397" y="2026360"/>
                  <a:pt x="129209" y="2017643"/>
                </a:cubicBezTo>
                <a:cubicBezTo>
                  <a:pt x="142461" y="1997765"/>
                  <a:pt x="161410" y="1980673"/>
                  <a:pt x="168965" y="1958009"/>
                </a:cubicBezTo>
                <a:cubicBezTo>
                  <a:pt x="182683" y="1916859"/>
                  <a:pt x="173093" y="1936908"/>
                  <a:pt x="198783" y="1898374"/>
                </a:cubicBezTo>
                <a:cubicBezTo>
                  <a:pt x="202096" y="1885122"/>
                  <a:pt x="196504" y="1864726"/>
                  <a:pt x="208722" y="1858617"/>
                </a:cubicBezTo>
                <a:cubicBezTo>
                  <a:pt x="218093" y="1853932"/>
                  <a:pt x="213976" y="1879064"/>
                  <a:pt x="218661" y="1888435"/>
                </a:cubicBezTo>
                <a:cubicBezTo>
                  <a:pt x="257200" y="1965515"/>
                  <a:pt x="223491" y="1873113"/>
                  <a:pt x="248479" y="1948069"/>
                </a:cubicBezTo>
                <a:cubicBezTo>
                  <a:pt x="251792" y="1987826"/>
                  <a:pt x="253145" y="2027794"/>
                  <a:pt x="258418" y="2067339"/>
                </a:cubicBezTo>
                <a:cubicBezTo>
                  <a:pt x="259803" y="2077724"/>
                  <a:pt x="266084" y="2086929"/>
                  <a:pt x="268357" y="2097156"/>
                </a:cubicBezTo>
                <a:cubicBezTo>
                  <a:pt x="291681" y="2202113"/>
                  <a:pt x="265860" y="2119483"/>
                  <a:pt x="288235" y="2186609"/>
                </a:cubicBezTo>
                <a:cubicBezTo>
                  <a:pt x="294861" y="2166731"/>
                  <a:pt x="306028" y="2147824"/>
                  <a:pt x="308113" y="2126974"/>
                </a:cubicBezTo>
                <a:cubicBezTo>
                  <a:pt x="314966" y="2058442"/>
                  <a:pt x="315659" y="2029610"/>
                  <a:pt x="327992" y="1967948"/>
                </a:cubicBezTo>
                <a:cubicBezTo>
                  <a:pt x="335504" y="1930391"/>
                  <a:pt x="345130" y="1906594"/>
                  <a:pt x="357809" y="1868556"/>
                </a:cubicBezTo>
                <a:lnTo>
                  <a:pt x="367748" y="1838739"/>
                </a:lnTo>
                <a:cubicBezTo>
                  <a:pt x="371565" y="1815836"/>
                  <a:pt x="375392" y="1773754"/>
                  <a:pt x="387626" y="1749287"/>
                </a:cubicBezTo>
                <a:cubicBezTo>
                  <a:pt x="392968" y="1738603"/>
                  <a:pt x="400879" y="1729408"/>
                  <a:pt x="407505" y="1719469"/>
                </a:cubicBezTo>
                <a:cubicBezTo>
                  <a:pt x="410818" y="1782417"/>
                  <a:pt x="411737" y="1845537"/>
                  <a:pt x="417444" y="1908313"/>
                </a:cubicBezTo>
                <a:cubicBezTo>
                  <a:pt x="418392" y="1918747"/>
                  <a:pt x="425328" y="1927857"/>
                  <a:pt x="427383" y="1938130"/>
                </a:cubicBezTo>
                <a:cubicBezTo>
                  <a:pt x="468869" y="2145560"/>
                  <a:pt x="411702" y="1897382"/>
                  <a:pt x="447261" y="2057400"/>
                </a:cubicBezTo>
                <a:cubicBezTo>
                  <a:pt x="462791" y="2127285"/>
                  <a:pt x="450541" y="2068884"/>
                  <a:pt x="467139" y="2126974"/>
                </a:cubicBezTo>
                <a:cubicBezTo>
                  <a:pt x="470892" y="2140108"/>
                  <a:pt x="473326" y="2153596"/>
                  <a:pt x="477079" y="2166730"/>
                </a:cubicBezTo>
                <a:cubicBezTo>
                  <a:pt x="479957" y="2176804"/>
                  <a:pt x="484745" y="2186321"/>
                  <a:pt x="487018" y="2196548"/>
                </a:cubicBezTo>
                <a:cubicBezTo>
                  <a:pt x="488822" y="2204665"/>
                  <a:pt x="495709" y="2269220"/>
                  <a:pt x="506896" y="2286000"/>
                </a:cubicBezTo>
                <a:cubicBezTo>
                  <a:pt x="514693" y="2297695"/>
                  <a:pt x="527715" y="2305019"/>
                  <a:pt x="536713" y="2315817"/>
                </a:cubicBezTo>
                <a:cubicBezTo>
                  <a:pt x="578126" y="2365513"/>
                  <a:pt x="531745" y="2329070"/>
                  <a:pt x="586409" y="2365513"/>
                </a:cubicBezTo>
                <a:cubicBezTo>
                  <a:pt x="596906" y="2397004"/>
                  <a:pt x="594207" y="2397625"/>
                  <a:pt x="616226" y="2425148"/>
                </a:cubicBezTo>
                <a:cubicBezTo>
                  <a:pt x="622080" y="2432465"/>
                  <a:pt x="630251" y="2437709"/>
                  <a:pt x="636105" y="2445026"/>
                </a:cubicBezTo>
                <a:cubicBezTo>
                  <a:pt x="643567" y="2454354"/>
                  <a:pt x="646655" y="2467381"/>
                  <a:pt x="655983" y="2474843"/>
                </a:cubicBezTo>
                <a:cubicBezTo>
                  <a:pt x="664164" y="2481388"/>
                  <a:pt x="675861" y="2481469"/>
                  <a:pt x="685800" y="2484782"/>
                </a:cubicBezTo>
                <a:cubicBezTo>
                  <a:pt x="695739" y="2478156"/>
                  <a:pt x="709287" y="2475034"/>
                  <a:pt x="715618" y="2464904"/>
                </a:cubicBezTo>
                <a:cubicBezTo>
                  <a:pt x="726723" y="2447135"/>
                  <a:pt x="728870" y="2425147"/>
                  <a:pt x="735496" y="2405269"/>
                </a:cubicBezTo>
                <a:lnTo>
                  <a:pt x="755374" y="2345635"/>
                </a:lnTo>
                <a:cubicBezTo>
                  <a:pt x="758687" y="2335696"/>
                  <a:pt x="763258" y="2326090"/>
                  <a:pt x="765313" y="2315817"/>
                </a:cubicBezTo>
                <a:lnTo>
                  <a:pt x="775252" y="2266122"/>
                </a:lnTo>
                <a:cubicBezTo>
                  <a:pt x="797261" y="1991017"/>
                  <a:pt x="784825" y="2100092"/>
                  <a:pt x="805070" y="1938130"/>
                </a:cubicBezTo>
                <a:cubicBezTo>
                  <a:pt x="810080" y="1837928"/>
                  <a:pt x="811716" y="1739198"/>
                  <a:pt x="824948" y="1639956"/>
                </a:cubicBezTo>
                <a:cubicBezTo>
                  <a:pt x="827181" y="1623211"/>
                  <a:pt x="832110" y="1606924"/>
                  <a:pt x="834887" y="1590261"/>
                </a:cubicBezTo>
                <a:cubicBezTo>
                  <a:pt x="850115" y="1498894"/>
                  <a:pt x="835715" y="1548020"/>
                  <a:pt x="854765" y="1490869"/>
                </a:cubicBezTo>
                <a:cubicBezTo>
                  <a:pt x="858078" y="1514060"/>
                  <a:pt x="860514" y="1537394"/>
                  <a:pt x="864705" y="1560443"/>
                </a:cubicBezTo>
                <a:cubicBezTo>
                  <a:pt x="867149" y="1573883"/>
                  <a:pt x="871681" y="1586865"/>
                  <a:pt x="874644" y="1600200"/>
                </a:cubicBezTo>
                <a:cubicBezTo>
                  <a:pt x="878309" y="1616691"/>
                  <a:pt x="881806" y="1633232"/>
                  <a:pt x="884583" y="1649896"/>
                </a:cubicBezTo>
                <a:cubicBezTo>
                  <a:pt x="908328" y="1792370"/>
                  <a:pt x="881602" y="1669280"/>
                  <a:pt x="904461" y="1749287"/>
                </a:cubicBezTo>
                <a:cubicBezTo>
                  <a:pt x="908214" y="1762421"/>
                  <a:pt x="911721" y="1775648"/>
                  <a:pt x="914400" y="1789043"/>
                </a:cubicBezTo>
                <a:cubicBezTo>
                  <a:pt x="918352" y="1808804"/>
                  <a:pt x="917966" y="1829560"/>
                  <a:pt x="924339" y="1848678"/>
                </a:cubicBezTo>
                <a:cubicBezTo>
                  <a:pt x="928117" y="1860011"/>
                  <a:pt x="937592" y="1868557"/>
                  <a:pt x="944218" y="1878496"/>
                </a:cubicBezTo>
                <a:cubicBezTo>
                  <a:pt x="947403" y="1891235"/>
                  <a:pt x="956967" y="1933810"/>
                  <a:pt x="964096" y="1948069"/>
                </a:cubicBezTo>
                <a:cubicBezTo>
                  <a:pt x="969438" y="1958753"/>
                  <a:pt x="979123" y="1966971"/>
                  <a:pt x="983974" y="1977887"/>
                </a:cubicBezTo>
                <a:cubicBezTo>
                  <a:pt x="992484" y="1997035"/>
                  <a:pt x="997226" y="2017644"/>
                  <a:pt x="1003852" y="2037522"/>
                </a:cubicBezTo>
                <a:lnTo>
                  <a:pt x="1023731" y="2097156"/>
                </a:lnTo>
                <a:cubicBezTo>
                  <a:pt x="1027044" y="2110408"/>
                  <a:pt x="1029745" y="2123829"/>
                  <a:pt x="1033670" y="2136913"/>
                </a:cubicBezTo>
                <a:cubicBezTo>
                  <a:pt x="1045185" y="2175297"/>
                  <a:pt x="1048846" y="2197688"/>
                  <a:pt x="1073426" y="2226365"/>
                </a:cubicBezTo>
                <a:cubicBezTo>
                  <a:pt x="1085623" y="2240595"/>
                  <a:pt x="1113183" y="2266122"/>
                  <a:pt x="1113183" y="2266122"/>
                </a:cubicBezTo>
                <a:cubicBezTo>
                  <a:pt x="1116496" y="2276061"/>
                  <a:pt x="1121067" y="2285666"/>
                  <a:pt x="1123122" y="2295939"/>
                </a:cubicBezTo>
                <a:cubicBezTo>
                  <a:pt x="1139952" y="2380089"/>
                  <a:pt x="1125220" y="2344090"/>
                  <a:pt x="1143000" y="2415209"/>
                </a:cubicBezTo>
                <a:cubicBezTo>
                  <a:pt x="1145541" y="2425373"/>
                  <a:pt x="1150061" y="2434953"/>
                  <a:pt x="1152939" y="2445026"/>
                </a:cubicBezTo>
                <a:cubicBezTo>
                  <a:pt x="1156692" y="2458160"/>
                  <a:pt x="1159126" y="2471648"/>
                  <a:pt x="1162879" y="2484782"/>
                </a:cubicBezTo>
                <a:cubicBezTo>
                  <a:pt x="1165757" y="2494856"/>
                  <a:pt x="1170545" y="2504373"/>
                  <a:pt x="1172818" y="2514600"/>
                </a:cubicBezTo>
                <a:cubicBezTo>
                  <a:pt x="1177190" y="2534273"/>
                  <a:pt x="1178385" y="2554562"/>
                  <a:pt x="1182757" y="2574235"/>
                </a:cubicBezTo>
                <a:cubicBezTo>
                  <a:pt x="1185030" y="2584462"/>
                  <a:pt x="1189818" y="2593978"/>
                  <a:pt x="1192696" y="2604052"/>
                </a:cubicBezTo>
                <a:cubicBezTo>
                  <a:pt x="1222740" y="2709206"/>
                  <a:pt x="1175272" y="2561718"/>
                  <a:pt x="1222513" y="2703443"/>
                </a:cubicBezTo>
                <a:cubicBezTo>
                  <a:pt x="1222515" y="2703448"/>
                  <a:pt x="1242388" y="2763073"/>
                  <a:pt x="1242392" y="2763078"/>
                </a:cubicBezTo>
                <a:cubicBezTo>
                  <a:pt x="1249018" y="2773017"/>
                  <a:pt x="1256928" y="2782212"/>
                  <a:pt x="1262270" y="2792896"/>
                </a:cubicBezTo>
                <a:cubicBezTo>
                  <a:pt x="1303416" y="2875190"/>
                  <a:pt x="1235123" y="2767083"/>
                  <a:pt x="1292087" y="2852530"/>
                </a:cubicBezTo>
                <a:cubicBezTo>
                  <a:pt x="1298713" y="2872408"/>
                  <a:pt x="1302594" y="2893424"/>
                  <a:pt x="1311965" y="2912165"/>
                </a:cubicBezTo>
                <a:cubicBezTo>
                  <a:pt x="1318591" y="2925417"/>
                  <a:pt x="1326341" y="2938165"/>
                  <a:pt x="1331844" y="2951922"/>
                </a:cubicBezTo>
                <a:cubicBezTo>
                  <a:pt x="1355463" y="3010969"/>
                  <a:pt x="1347017" y="3000059"/>
                  <a:pt x="1361661" y="3051313"/>
                </a:cubicBezTo>
                <a:cubicBezTo>
                  <a:pt x="1390178" y="3151126"/>
                  <a:pt x="1350468" y="2996598"/>
                  <a:pt x="1381539" y="3120887"/>
                </a:cubicBezTo>
                <a:cubicBezTo>
                  <a:pt x="1388165" y="3114261"/>
                  <a:pt x="1396597" y="3109044"/>
                  <a:pt x="1401418" y="3101009"/>
                </a:cubicBezTo>
                <a:cubicBezTo>
                  <a:pt x="1411154" y="3084782"/>
                  <a:pt x="1418243" y="3033709"/>
                  <a:pt x="1421296" y="3021496"/>
                </a:cubicBezTo>
                <a:cubicBezTo>
                  <a:pt x="1423837" y="3011332"/>
                  <a:pt x="1428694" y="3001842"/>
                  <a:pt x="1431235" y="2991678"/>
                </a:cubicBezTo>
                <a:cubicBezTo>
                  <a:pt x="1435332" y="2975289"/>
                  <a:pt x="1436729" y="2958280"/>
                  <a:pt x="1441174" y="2941982"/>
                </a:cubicBezTo>
                <a:cubicBezTo>
                  <a:pt x="1446687" y="2921767"/>
                  <a:pt x="1461052" y="2882348"/>
                  <a:pt x="1461052" y="2882348"/>
                </a:cubicBezTo>
                <a:cubicBezTo>
                  <a:pt x="1464365" y="2859157"/>
                  <a:pt x="1469928" y="2836177"/>
                  <a:pt x="1470992" y="2812774"/>
                </a:cubicBezTo>
                <a:cubicBezTo>
                  <a:pt x="1476560" y="2690273"/>
                  <a:pt x="1472396" y="2567356"/>
                  <a:pt x="1480931" y="2445026"/>
                </a:cubicBezTo>
                <a:cubicBezTo>
                  <a:pt x="1482389" y="2424123"/>
                  <a:pt x="1495727" y="2405719"/>
                  <a:pt x="1500809" y="2385391"/>
                </a:cubicBezTo>
                <a:cubicBezTo>
                  <a:pt x="1515830" y="2325306"/>
                  <a:pt x="1506428" y="2358596"/>
                  <a:pt x="1530626" y="2286000"/>
                </a:cubicBezTo>
                <a:cubicBezTo>
                  <a:pt x="1533939" y="2276061"/>
                  <a:pt x="1534753" y="2264899"/>
                  <a:pt x="1540565" y="2256182"/>
                </a:cubicBezTo>
                <a:lnTo>
                  <a:pt x="1560444" y="2226365"/>
                </a:lnTo>
                <a:cubicBezTo>
                  <a:pt x="1563919" y="2215940"/>
                  <a:pt x="1576249" y="2170233"/>
                  <a:pt x="1590261" y="2166730"/>
                </a:cubicBezTo>
                <a:cubicBezTo>
                  <a:pt x="1599352" y="2164457"/>
                  <a:pt x="1603513" y="2179983"/>
                  <a:pt x="1610139" y="2186609"/>
                </a:cubicBezTo>
                <a:cubicBezTo>
                  <a:pt x="1616765" y="2206487"/>
                  <a:pt x="1624936" y="2225915"/>
                  <a:pt x="1630018" y="2246243"/>
                </a:cubicBezTo>
                <a:cubicBezTo>
                  <a:pt x="1633331" y="2259495"/>
                  <a:pt x="1636994" y="2272665"/>
                  <a:pt x="1639957" y="2286000"/>
                </a:cubicBezTo>
                <a:cubicBezTo>
                  <a:pt x="1643622" y="2302491"/>
                  <a:pt x="1645799" y="2319307"/>
                  <a:pt x="1649896" y="2335696"/>
                </a:cubicBezTo>
                <a:cubicBezTo>
                  <a:pt x="1652437" y="2345860"/>
                  <a:pt x="1656522" y="2355574"/>
                  <a:pt x="1659835" y="2365513"/>
                </a:cubicBezTo>
                <a:cubicBezTo>
                  <a:pt x="1661205" y="2376474"/>
                  <a:pt x="1665198" y="2450652"/>
                  <a:pt x="1679713" y="2474843"/>
                </a:cubicBezTo>
                <a:cubicBezTo>
                  <a:pt x="1684534" y="2482879"/>
                  <a:pt x="1692966" y="2488096"/>
                  <a:pt x="1699592" y="2494722"/>
                </a:cubicBezTo>
                <a:lnTo>
                  <a:pt x="1729409" y="2584174"/>
                </a:lnTo>
                <a:lnTo>
                  <a:pt x="1739348" y="2613991"/>
                </a:lnTo>
                <a:lnTo>
                  <a:pt x="1749287" y="2643809"/>
                </a:lnTo>
                <a:cubicBezTo>
                  <a:pt x="1759226" y="2640496"/>
                  <a:pt x="1770388" y="2639681"/>
                  <a:pt x="1779105" y="2633869"/>
                </a:cubicBezTo>
                <a:cubicBezTo>
                  <a:pt x="1790800" y="2626072"/>
                  <a:pt x="1798124" y="2613050"/>
                  <a:pt x="1808922" y="2604052"/>
                </a:cubicBezTo>
                <a:cubicBezTo>
                  <a:pt x="1818099" y="2596405"/>
                  <a:pt x="1828800" y="2590800"/>
                  <a:pt x="1838739" y="2584174"/>
                </a:cubicBezTo>
                <a:lnTo>
                  <a:pt x="1878496" y="2524539"/>
                </a:lnTo>
                <a:lnTo>
                  <a:pt x="1898374" y="2494722"/>
                </a:lnTo>
                <a:cubicBezTo>
                  <a:pt x="1902560" y="2482163"/>
                  <a:pt x="1908700" y="2448924"/>
                  <a:pt x="1928192" y="2445026"/>
                </a:cubicBezTo>
                <a:cubicBezTo>
                  <a:pt x="1938465" y="2442971"/>
                  <a:pt x="1948070" y="2451652"/>
                  <a:pt x="1958009" y="2454965"/>
                </a:cubicBezTo>
                <a:cubicBezTo>
                  <a:pt x="1962513" y="2472982"/>
                  <a:pt x="1979760" y="2546290"/>
                  <a:pt x="1987826" y="2554356"/>
                </a:cubicBezTo>
                <a:lnTo>
                  <a:pt x="2007705" y="2574235"/>
                </a:lnTo>
                <a:lnTo>
                  <a:pt x="2037522" y="2663687"/>
                </a:lnTo>
                <a:lnTo>
                  <a:pt x="2047461" y="2693504"/>
                </a:lnTo>
                <a:cubicBezTo>
                  <a:pt x="2050774" y="2703443"/>
                  <a:pt x="2049991" y="2715914"/>
                  <a:pt x="2057400" y="2723322"/>
                </a:cubicBezTo>
                <a:lnTo>
                  <a:pt x="2077279" y="2743200"/>
                </a:lnTo>
                <a:cubicBezTo>
                  <a:pt x="2100470" y="2812774"/>
                  <a:pt x="2077279" y="2809461"/>
                  <a:pt x="2126974" y="2792896"/>
                </a:cubicBezTo>
                <a:cubicBezTo>
                  <a:pt x="2151488" y="2694837"/>
                  <a:pt x="2118814" y="2796557"/>
                  <a:pt x="2156792" y="2733261"/>
                </a:cubicBezTo>
                <a:cubicBezTo>
                  <a:pt x="2162182" y="2724277"/>
                  <a:pt x="2162046" y="2712814"/>
                  <a:pt x="2166731" y="2703443"/>
                </a:cubicBezTo>
                <a:cubicBezTo>
                  <a:pt x="2172073" y="2692759"/>
                  <a:pt x="2181267" y="2684310"/>
                  <a:pt x="2186609" y="2673626"/>
                </a:cubicBezTo>
                <a:cubicBezTo>
                  <a:pt x="2191294" y="2664255"/>
                  <a:pt x="2191158" y="2652793"/>
                  <a:pt x="2196548" y="2643809"/>
                </a:cubicBezTo>
                <a:cubicBezTo>
                  <a:pt x="2201369" y="2635774"/>
                  <a:pt x="2210803" y="2631427"/>
                  <a:pt x="2216426" y="2623930"/>
                </a:cubicBezTo>
                <a:cubicBezTo>
                  <a:pt x="2230760" y="2604818"/>
                  <a:pt x="2239290" y="2581190"/>
                  <a:pt x="2256183" y="2564296"/>
                </a:cubicBezTo>
                <a:cubicBezTo>
                  <a:pt x="2284507" y="2535970"/>
                  <a:pt x="2270863" y="2552214"/>
                  <a:pt x="2295939" y="2514600"/>
                </a:cubicBezTo>
                <a:cubicBezTo>
                  <a:pt x="2330879" y="2567007"/>
                  <a:pt x="2304364" y="2519993"/>
                  <a:pt x="2325757" y="2584174"/>
                </a:cubicBezTo>
                <a:cubicBezTo>
                  <a:pt x="2331399" y="2601100"/>
                  <a:pt x="2339993" y="2616943"/>
                  <a:pt x="2345635" y="2633869"/>
                </a:cubicBezTo>
                <a:cubicBezTo>
                  <a:pt x="2352004" y="2652976"/>
                  <a:pt x="2355941" y="2684299"/>
                  <a:pt x="2365513" y="2703443"/>
                </a:cubicBezTo>
                <a:cubicBezTo>
                  <a:pt x="2374153" y="2720722"/>
                  <a:pt x="2387337" y="2735552"/>
                  <a:pt x="2395331" y="2753139"/>
                </a:cubicBezTo>
                <a:cubicBezTo>
                  <a:pt x="2404002" y="2772214"/>
                  <a:pt x="2408583" y="2792896"/>
                  <a:pt x="2415209" y="2812774"/>
                </a:cubicBezTo>
                <a:cubicBezTo>
                  <a:pt x="2418522" y="2822713"/>
                  <a:pt x="2423093" y="2832318"/>
                  <a:pt x="2425148" y="2842591"/>
                </a:cubicBezTo>
                <a:cubicBezTo>
                  <a:pt x="2428461" y="2859156"/>
                  <a:pt x="2429155" y="2876469"/>
                  <a:pt x="2435087" y="2892287"/>
                </a:cubicBezTo>
                <a:cubicBezTo>
                  <a:pt x="2439281" y="2903472"/>
                  <a:pt x="2450114" y="2911188"/>
                  <a:pt x="2454965" y="2922104"/>
                </a:cubicBezTo>
                <a:cubicBezTo>
                  <a:pt x="2463475" y="2941252"/>
                  <a:pt x="2467062" y="2962284"/>
                  <a:pt x="2474844" y="2981739"/>
                </a:cubicBezTo>
                <a:cubicBezTo>
                  <a:pt x="2480347" y="2995496"/>
                  <a:pt x="2488096" y="3008244"/>
                  <a:pt x="2494722" y="3021496"/>
                </a:cubicBezTo>
                <a:cubicBezTo>
                  <a:pt x="2495302" y="3031364"/>
                  <a:pt x="2488672" y="3168422"/>
                  <a:pt x="2514600" y="3220278"/>
                </a:cubicBezTo>
                <a:cubicBezTo>
                  <a:pt x="2519942" y="3230962"/>
                  <a:pt x="2527853" y="3240157"/>
                  <a:pt x="2534479" y="3250096"/>
                </a:cubicBezTo>
                <a:cubicBezTo>
                  <a:pt x="2557950" y="3343983"/>
                  <a:pt x="2542139" y="3305173"/>
                  <a:pt x="2574235" y="3369365"/>
                </a:cubicBezTo>
                <a:cubicBezTo>
                  <a:pt x="2577548" y="3382617"/>
                  <a:pt x="2578065" y="3396904"/>
                  <a:pt x="2584174" y="3409122"/>
                </a:cubicBezTo>
                <a:cubicBezTo>
                  <a:pt x="2594858" y="3430490"/>
                  <a:pt x="2623931" y="3468756"/>
                  <a:pt x="2623931" y="3468756"/>
                </a:cubicBezTo>
                <a:cubicBezTo>
                  <a:pt x="2648494" y="3542447"/>
                  <a:pt x="2634438" y="3509649"/>
                  <a:pt x="2663687" y="3568148"/>
                </a:cubicBezTo>
                <a:cubicBezTo>
                  <a:pt x="2673626" y="3564835"/>
                  <a:pt x="2687415" y="3566734"/>
                  <a:pt x="2693505" y="3558209"/>
                </a:cubicBezTo>
                <a:cubicBezTo>
                  <a:pt x="2698024" y="3551882"/>
                  <a:pt x="2716093" y="3486828"/>
                  <a:pt x="2723322" y="3468756"/>
                </a:cubicBezTo>
                <a:cubicBezTo>
                  <a:pt x="2729948" y="3452191"/>
                  <a:pt x="2735221" y="3435018"/>
                  <a:pt x="2743200" y="3419061"/>
                </a:cubicBezTo>
                <a:cubicBezTo>
                  <a:pt x="2748542" y="3408377"/>
                  <a:pt x="2757737" y="3399927"/>
                  <a:pt x="2763079" y="3389243"/>
                </a:cubicBezTo>
                <a:cubicBezTo>
                  <a:pt x="2771058" y="3373286"/>
                  <a:pt x="2776331" y="3356113"/>
                  <a:pt x="2782957" y="3339548"/>
                </a:cubicBezTo>
                <a:cubicBezTo>
                  <a:pt x="2786270" y="3306417"/>
                  <a:pt x="2785920" y="3272713"/>
                  <a:pt x="2792896" y="3240156"/>
                </a:cubicBezTo>
                <a:cubicBezTo>
                  <a:pt x="2796000" y="3225669"/>
                  <a:pt x="2805679" y="3213407"/>
                  <a:pt x="2812774" y="3200400"/>
                </a:cubicBezTo>
                <a:cubicBezTo>
                  <a:pt x="2825565" y="3176951"/>
                  <a:pt x="2839961" y="3154394"/>
                  <a:pt x="2852531" y="3130826"/>
                </a:cubicBezTo>
                <a:cubicBezTo>
                  <a:pt x="2866476" y="3104680"/>
                  <a:pt x="2878097" y="3077327"/>
                  <a:pt x="2892287" y="3051313"/>
                </a:cubicBezTo>
                <a:cubicBezTo>
                  <a:pt x="2898007" y="3040826"/>
                  <a:pt x="2906445" y="3031983"/>
                  <a:pt x="2912165" y="3021496"/>
                </a:cubicBezTo>
                <a:cubicBezTo>
                  <a:pt x="2926355" y="2995481"/>
                  <a:pt x="2938670" y="2968487"/>
                  <a:pt x="2951922" y="2941982"/>
                </a:cubicBezTo>
                <a:cubicBezTo>
                  <a:pt x="2961861" y="2922104"/>
                  <a:pt x="2969411" y="2900840"/>
                  <a:pt x="2981739" y="2882348"/>
                </a:cubicBezTo>
                <a:lnTo>
                  <a:pt x="3001618" y="2852530"/>
                </a:lnTo>
                <a:cubicBezTo>
                  <a:pt x="3004931" y="2835965"/>
                  <a:pt x="3004903" y="2818362"/>
                  <a:pt x="3011557" y="2802835"/>
                </a:cubicBezTo>
                <a:cubicBezTo>
                  <a:pt x="3015248" y="2794222"/>
                  <a:pt x="3025988" y="2790581"/>
                  <a:pt x="3031435" y="2782956"/>
                </a:cubicBezTo>
                <a:cubicBezTo>
                  <a:pt x="3042663" y="2767236"/>
                  <a:pt x="3050881" y="2749559"/>
                  <a:pt x="3061252" y="2733261"/>
                </a:cubicBezTo>
                <a:cubicBezTo>
                  <a:pt x="3074078" y="2713105"/>
                  <a:pt x="3087757" y="2693504"/>
                  <a:pt x="3101009" y="2673626"/>
                </a:cubicBezTo>
                <a:lnTo>
                  <a:pt x="3120887" y="2643809"/>
                </a:lnTo>
                <a:cubicBezTo>
                  <a:pt x="3145401" y="2545750"/>
                  <a:pt x="3112727" y="2647470"/>
                  <a:pt x="3150705" y="2584174"/>
                </a:cubicBezTo>
                <a:cubicBezTo>
                  <a:pt x="3156095" y="2575190"/>
                  <a:pt x="3155959" y="2563727"/>
                  <a:pt x="3160644" y="2554356"/>
                </a:cubicBezTo>
                <a:cubicBezTo>
                  <a:pt x="3165986" y="2543672"/>
                  <a:pt x="3173896" y="2534478"/>
                  <a:pt x="3180522" y="2524539"/>
                </a:cubicBezTo>
                <a:cubicBezTo>
                  <a:pt x="3190461" y="2527852"/>
                  <a:pt x="3204250" y="2525953"/>
                  <a:pt x="3210339" y="2534478"/>
                </a:cubicBezTo>
                <a:cubicBezTo>
                  <a:pt x="3222518" y="2551529"/>
                  <a:pt x="3218595" y="2576678"/>
                  <a:pt x="3230218" y="2594113"/>
                </a:cubicBezTo>
                <a:cubicBezTo>
                  <a:pt x="3255294" y="2631727"/>
                  <a:pt x="3241650" y="2615483"/>
                  <a:pt x="3269974" y="2643809"/>
                </a:cubicBezTo>
                <a:cubicBezTo>
                  <a:pt x="3352408" y="2561375"/>
                  <a:pt x="3271118" y="2646413"/>
                  <a:pt x="3339548" y="2564296"/>
                </a:cubicBezTo>
                <a:cubicBezTo>
                  <a:pt x="3345547" y="2557097"/>
                  <a:pt x="3353572" y="2551734"/>
                  <a:pt x="3359426" y="2544417"/>
                </a:cubicBezTo>
                <a:cubicBezTo>
                  <a:pt x="3366888" y="2535089"/>
                  <a:pt x="3371531" y="2523670"/>
                  <a:pt x="3379305" y="2514600"/>
                </a:cubicBezTo>
                <a:cubicBezTo>
                  <a:pt x="3391502" y="2500370"/>
                  <a:pt x="3406864" y="2489073"/>
                  <a:pt x="3419061" y="2474843"/>
                </a:cubicBezTo>
                <a:cubicBezTo>
                  <a:pt x="3433402" y="2458111"/>
                  <a:pt x="3438914" y="2437090"/>
                  <a:pt x="3458818" y="2425148"/>
                </a:cubicBezTo>
                <a:cubicBezTo>
                  <a:pt x="3467802" y="2419758"/>
                  <a:pt x="3478696" y="2418522"/>
                  <a:pt x="3488635" y="2415209"/>
                </a:cubicBezTo>
                <a:cubicBezTo>
                  <a:pt x="3537784" y="2341482"/>
                  <a:pt x="3481181" y="2422166"/>
                  <a:pt x="3528392" y="2365513"/>
                </a:cubicBezTo>
                <a:cubicBezTo>
                  <a:pt x="3538997" y="2352787"/>
                  <a:pt x="3548581" y="2339236"/>
                  <a:pt x="3558209" y="2325756"/>
                </a:cubicBezTo>
                <a:cubicBezTo>
                  <a:pt x="3565152" y="2316036"/>
                  <a:pt x="3569640" y="2304385"/>
                  <a:pt x="3578087" y="2295939"/>
                </a:cubicBezTo>
                <a:cubicBezTo>
                  <a:pt x="3586534" y="2287492"/>
                  <a:pt x="3597966" y="2282687"/>
                  <a:pt x="3607905" y="2276061"/>
                </a:cubicBezTo>
                <a:lnTo>
                  <a:pt x="3687418" y="2355574"/>
                </a:lnTo>
                <a:cubicBezTo>
                  <a:pt x="3697357" y="2365513"/>
                  <a:pt x="3705540" y="2377594"/>
                  <a:pt x="3717235" y="2385391"/>
                </a:cubicBezTo>
                <a:cubicBezTo>
                  <a:pt x="3754849" y="2410467"/>
                  <a:pt x="3738605" y="2396822"/>
                  <a:pt x="3766931" y="2425148"/>
                </a:cubicBezTo>
                <a:cubicBezTo>
                  <a:pt x="3776870" y="2421835"/>
                  <a:pt x="3787764" y="2420599"/>
                  <a:pt x="3796748" y="2415209"/>
                </a:cubicBezTo>
                <a:cubicBezTo>
                  <a:pt x="3822176" y="2399952"/>
                  <a:pt x="3815740" y="2390770"/>
                  <a:pt x="3826565" y="2365513"/>
                </a:cubicBezTo>
                <a:cubicBezTo>
                  <a:pt x="3832402" y="2351894"/>
                  <a:pt x="3839093" y="2338620"/>
                  <a:pt x="3846444" y="2325756"/>
                </a:cubicBezTo>
                <a:cubicBezTo>
                  <a:pt x="3874963" y="2275848"/>
                  <a:pt x="3860456" y="2316252"/>
                  <a:pt x="3886200" y="2256182"/>
                </a:cubicBezTo>
                <a:cubicBezTo>
                  <a:pt x="3896411" y="2232356"/>
                  <a:pt x="3898875" y="2211821"/>
                  <a:pt x="3906079" y="2186609"/>
                </a:cubicBezTo>
                <a:cubicBezTo>
                  <a:pt x="3915830" y="2152481"/>
                  <a:pt x="3918224" y="2152380"/>
                  <a:pt x="3935896" y="2117035"/>
                </a:cubicBezTo>
                <a:cubicBezTo>
                  <a:pt x="3945835" y="2126974"/>
                  <a:pt x="3957916" y="2135157"/>
                  <a:pt x="3965713" y="2146852"/>
                </a:cubicBezTo>
                <a:cubicBezTo>
                  <a:pt x="3971524" y="2155569"/>
                  <a:pt x="3970967" y="2167298"/>
                  <a:pt x="3975652" y="2176669"/>
                </a:cubicBezTo>
                <a:cubicBezTo>
                  <a:pt x="3984292" y="2193948"/>
                  <a:pt x="3996830" y="2209086"/>
                  <a:pt x="4005470" y="2226365"/>
                </a:cubicBezTo>
                <a:cubicBezTo>
                  <a:pt x="4021637" y="2258699"/>
                  <a:pt x="4006804" y="2257517"/>
                  <a:pt x="4035287" y="2286000"/>
                </a:cubicBezTo>
                <a:cubicBezTo>
                  <a:pt x="4043734" y="2294447"/>
                  <a:pt x="4055166" y="2299252"/>
                  <a:pt x="4065105" y="2305878"/>
                </a:cubicBezTo>
                <a:cubicBezTo>
                  <a:pt x="4077823" y="2324955"/>
                  <a:pt x="4104080" y="2368566"/>
                  <a:pt x="4124739" y="2375452"/>
                </a:cubicBezTo>
                <a:cubicBezTo>
                  <a:pt x="4133629" y="2378415"/>
                  <a:pt x="4137992" y="2362200"/>
                  <a:pt x="4144618" y="2355574"/>
                </a:cubicBezTo>
                <a:cubicBezTo>
                  <a:pt x="4191859" y="2213849"/>
                  <a:pt x="4144392" y="2361335"/>
                  <a:pt x="4174435" y="2256182"/>
                </a:cubicBezTo>
                <a:cubicBezTo>
                  <a:pt x="4192817" y="2191845"/>
                  <a:pt x="4189548" y="2244595"/>
                  <a:pt x="4204252" y="2126974"/>
                </a:cubicBezTo>
                <a:cubicBezTo>
                  <a:pt x="4208550" y="2092595"/>
                  <a:pt x="4215944" y="2024669"/>
                  <a:pt x="4224131" y="1987826"/>
                </a:cubicBezTo>
                <a:cubicBezTo>
                  <a:pt x="4233021" y="1947822"/>
                  <a:pt x="4245058" y="1908560"/>
                  <a:pt x="4253948" y="1868556"/>
                </a:cubicBezTo>
                <a:cubicBezTo>
                  <a:pt x="4260146" y="1840663"/>
                  <a:pt x="4269863" y="1765110"/>
                  <a:pt x="4273826" y="1739348"/>
                </a:cubicBezTo>
                <a:cubicBezTo>
                  <a:pt x="4276814" y="1719923"/>
                  <a:pt x="4285111" y="1662874"/>
                  <a:pt x="4293705" y="1639956"/>
                </a:cubicBezTo>
                <a:cubicBezTo>
                  <a:pt x="4298907" y="1626083"/>
                  <a:pt x="4306957" y="1613452"/>
                  <a:pt x="4313583" y="1600200"/>
                </a:cubicBezTo>
                <a:cubicBezTo>
                  <a:pt x="4320209" y="1573696"/>
                  <a:pt x="4328103" y="1547477"/>
                  <a:pt x="4333461" y="1520687"/>
                </a:cubicBezTo>
                <a:cubicBezTo>
                  <a:pt x="4336774" y="1504122"/>
                  <a:pt x="4337468" y="1486809"/>
                  <a:pt x="4343400" y="1470991"/>
                </a:cubicBezTo>
                <a:cubicBezTo>
                  <a:pt x="4347594" y="1459806"/>
                  <a:pt x="4356653" y="1451113"/>
                  <a:pt x="4363279" y="1441174"/>
                </a:cubicBezTo>
                <a:cubicBezTo>
                  <a:pt x="4366592" y="1427922"/>
                  <a:pt x="4359558" y="1401417"/>
                  <a:pt x="4373218" y="1401417"/>
                </a:cubicBezTo>
                <a:cubicBezTo>
                  <a:pt x="4386878" y="1401417"/>
                  <a:pt x="4381080" y="1427673"/>
                  <a:pt x="4383157" y="1441174"/>
                </a:cubicBezTo>
                <a:cubicBezTo>
                  <a:pt x="4404162" y="1577706"/>
                  <a:pt x="4377497" y="1483828"/>
                  <a:pt x="4412974" y="1590261"/>
                </a:cubicBezTo>
                <a:cubicBezTo>
                  <a:pt x="4416287" y="1600200"/>
                  <a:pt x="4415505" y="1612670"/>
                  <a:pt x="4422913" y="1620078"/>
                </a:cubicBezTo>
                <a:lnTo>
                  <a:pt x="4442792" y="1639956"/>
                </a:lnTo>
                <a:cubicBezTo>
                  <a:pt x="4446105" y="1649895"/>
                  <a:pt x="4449974" y="1659666"/>
                  <a:pt x="4452731" y="1669774"/>
                </a:cubicBezTo>
                <a:cubicBezTo>
                  <a:pt x="4459919" y="1696131"/>
                  <a:pt x="4463970" y="1723369"/>
                  <a:pt x="4472609" y="1749287"/>
                </a:cubicBezTo>
                <a:cubicBezTo>
                  <a:pt x="4479235" y="1769165"/>
                  <a:pt x="4487405" y="1788594"/>
                  <a:pt x="4492487" y="1808922"/>
                </a:cubicBezTo>
                <a:cubicBezTo>
                  <a:pt x="4497530" y="1829092"/>
                  <a:pt x="4503811" y="1858537"/>
                  <a:pt x="4512365" y="1878496"/>
                </a:cubicBezTo>
                <a:cubicBezTo>
                  <a:pt x="4518202" y="1892114"/>
                  <a:pt x="4526407" y="1904634"/>
                  <a:pt x="4532244" y="1918252"/>
                </a:cubicBezTo>
                <a:cubicBezTo>
                  <a:pt x="4576132" y="2020654"/>
                  <a:pt x="4496112" y="1855925"/>
                  <a:pt x="4562061" y="1987826"/>
                </a:cubicBezTo>
                <a:cubicBezTo>
                  <a:pt x="4572000" y="1984513"/>
                  <a:pt x="4583698" y="1984432"/>
                  <a:pt x="4591879" y="1977887"/>
                </a:cubicBezTo>
                <a:cubicBezTo>
                  <a:pt x="4602728" y="1969208"/>
                  <a:pt x="4627808" y="1917244"/>
                  <a:pt x="4631635" y="1908313"/>
                </a:cubicBezTo>
                <a:cubicBezTo>
                  <a:pt x="4635762" y="1898683"/>
                  <a:pt x="4636184" y="1887480"/>
                  <a:pt x="4641574" y="1878496"/>
                </a:cubicBezTo>
                <a:cubicBezTo>
                  <a:pt x="4646395" y="1870461"/>
                  <a:pt x="4654826" y="1865243"/>
                  <a:pt x="4661452" y="1858617"/>
                </a:cubicBezTo>
                <a:cubicBezTo>
                  <a:pt x="4664765" y="1848678"/>
                  <a:pt x="4668635" y="1838908"/>
                  <a:pt x="4671392" y="1828800"/>
                </a:cubicBezTo>
                <a:cubicBezTo>
                  <a:pt x="4678581" y="1802443"/>
                  <a:pt x="4679052" y="1773723"/>
                  <a:pt x="4691270" y="1749287"/>
                </a:cubicBezTo>
                <a:cubicBezTo>
                  <a:pt x="4715833" y="1700159"/>
                  <a:pt x="4706463" y="1723586"/>
                  <a:pt x="4721087" y="1679713"/>
                </a:cubicBezTo>
                <a:cubicBezTo>
                  <a:pt x="4742687" y="1550109"/>
                  <a:pt x="4728218" y="1598679"/>
                  <a:pt x="4750905" y="1530626"/>
                </a:cubicBezTo>
                <a:cubicBezTo>
                  <a:pt x="4756139" y="1499224"/>
                  <a:pt x="4767941" y="1431258"/>
                  <a:pt x="4770783" y="1401417"/>
                </a:cubicBezTo>
                <a:cubicBezTo>
                  <a:pt x="4775192" y="1355126"/>
                  <a:pt x="4775587" y="1308485"/>
                  <a:pt x="4780722" y="1262269"/>
                </a:cubicBezTo>
                <a:cubicBezTo>
                  <a:pt x="4784440" y="1228805"/>
                  <a:pt x="4793061" y="1222851"/>
                  <a:pt x="4800600" y="1192696"/>
                </a:cubicBezTo>
                <a:cubicBezTo>
                  <a:pt x="4806272" y="1170007"/>
                  <a:pt x="4809117" y="1135906"/>
                  <a:pt x="4820479" y="1113182"/>
                </a:cubicBezTo>
                <a:cubicBezTo>
                  <a:pt x="4825821" y="1102498"/>
                  <a:pt x="4833731" y="1093304"/>
                  <a:pt x="4840357" y="1083365"/>
                </a:cubicBezTo>
                <a:cubicBezTo>
                  <a:pt x="4856727" y="985142"/>
                  <a:pt x="4845092" y="1019957"/>
                  <a:pt x="4860235" y="1103243"/>
                </a:cubicBezTo>
                <a:cubicBezTo>
                  <a:pt x="4865379" y="1131535"/>
                  <a:pt x="4874136" y="1139004"/>
                  <a:pt x="4890052" y="1162878"/>
                </a:cubicBezTo>
                <a:cubicBezTo>
                  <a:pt x="4899991" y="1196008"/>
                  <a:pt x="4910368" y="1229011"/>
                  <a:pt x="4919870" y="1262269"/>
                </a:cubicBezTo>
                <a:cubicBezTo>
                  <a:pt x="4923623" y="1275404"/>
                  <a:pt x="4924428" y="1289470"/>
                  <a:pt x="4929809" y="1302026"/>
                </a:cubicBezTo>
                <a:cubicBezTo>
                  <a:pt x="4934514" y="1313005"/>
                  <a:pt x="4943061" y="1321904"/>
                  <a:pt x="4949687" y="1331843"/>
                </a:cubicBezTo>
                <a:cubicBezTo>
                  <a:pt x="4956313" y="1351721"/>
                  <a:pt x="4957942" y="1374044"/>
                  <a:pt x="4969565" y="1391478"/>
                </a:cubicBezTo>
                <a:cubicBezTo>
                  <a:pt x="5038329" y="1494622"/>
                  <a:pt x="4933664" y="1334956"/>
                  <a:pt x="5009322" y="1461052"/>
                </a:cubicBezTo>
                <a:cubicBezTo>
                  <a:pt x="5021614" y="1481538"/>
                  <a:pt x="5049079" y="1520687"/>
                  <a:pt x="5049079" y="1520687"/>
                </a:cubicBezTo>
                <a:cubicBezTo>
                  <a:pt x="5085326" y="1629428"/>
                  <a:pt x="5027517" y="1464719"/>
                  <a:pt x="5078896" y="1580322"/>
                </a:cubicBezTo>
                <a:cubicBezTo>
                  <a:pt x="5087406" y="1599469"/>
                  <a:pt x="5087151" y="1622522"/>
                  <a:pt x="5098774" y="1639956"/>
                </a:cubicBezTo>
                <a:lnTo>
                  <a:pt x="5138531" y="1699591"/>
                </a:lnTo>
                <a:cubicBezTo>
                  <a:pt x="5141182" y="1710193"/>
                  <a:pt x="5166880" y="1821629"/>
                  <a:pt x="5178287" y="1838739"/>
                </a:cubicBezTo>
                <a:lnTo>
                  <a:pt x="5198165" y="1868556"/>
                </a:lnTo>
                <a:cubicBezTo>
                  <a:pt x="5204791" y="1861930"/>
                  <a:pt x="5210727" y="1854532"/>
                  <a:pt x="5218044" y="1848678"/>
                </a:cubicBezTo>
                <a:cubicBezTo>
                  <a:pt x="5227372" y="1841216"/>
                  <a:pt x="5240399" y="1838128"/>
                  <a:pt x="5247861" y="1828800"/>
                </a:cubicBezTo>
                <a:cubicBezTo>
                  <a:pt x="5254406" y="1820619"/>
                  <a:pt x="5251514" y="1807364"/>
                  <a:pt x="5257800" y="1798982"/>
                </a:cubicBezTo>
                <a:cubicBezTo>
                  <a:pt x="5271856" y="1780241"/>
                  <a:pt x="5307496" y="1749287"/>
                  <a:pt x="5307496" y="1749287"/>
                </a:cubicBezTo>
                <a:cubicBezTo>
                  <a:pt x="5310809" y="1739348"/>
                  <a:pt x="5312750" y="1728840"/>
                  <a:pt x="5317435" y="1719469"/>
                </a:cubicBezTo>
                <a:cubicBezTo>
                  <a:pt x="5337831" y="1678677"/>
                  <a:pt x="5332538" y="1700592"/>
                  <a:pt x="5357192" y="1669774"/>
                </a:cubicBezTo>
                <a:cubicBezTo>
                  <a:pt x="5364654" y="1660446"/>
                  <a:pt x="5370444" y="1649895"/>
                  <a:pt x="5377070" y="1639956"/>
                </a:cubicBezTo>
                <a:cubicBezTo>
                  <a:pt x="5380254" y="1627219"/>
                  <a:pt x="5389819" y="1584640"/>
                  <a:pt x="5396948" y="1570382"/>
                </a:cubicBezTo>
                <a:cubicBezTo>
                  <a:pt x="5402290" y="1559698"/>
                  <a:pt x="5411975" y="1551481"/>
                  <a:pt x="5416826" y="1540565"/>
                </a:cubicBezTo>
                <a:cubicBezTo>
                  <a:pt x="5425336" y="1521417"/>
                  <a:pt x="5430079" y="1500808"/>
                  <a:pt x="5436705" y="1480930"/>
                </a:cubicBezTo>
                <a:cubicBezTo>
                  <a:pt x="5440018" y="1470991"/>
                  <a:pt x="5440833" y="1459830"/>
                  <a:pt x="5446644" y="1451113"/>
                </a:cubicBezTo>
                <a:cubicBezTo>
                  <a:pt x="5453270" y="1441174"/>
                  <a:pt x="5459579" y="1431016"/>
                  <a:pt x="5466522" y="1421296"/>
                </a:cubicBezTo>
                <a:cubicBezTo>
                  <a:pt x="5476150" y="1407816"/>
                  <a:pt x="5485431" y="1394006"/>
                  <a:pt x="5496339" y="1381539"/>
                </a:cubicBezTo>
                <a:cubicBezTo>
                  <a:pt x="5508680" y="1367434"/>
                  <a:pt x="5536096" y="1341782"/>
                  <a:pt x="5536096" y="1341782"/>
                </a:cubicBezTo>
                <a:cubicBezTo>
                  <a:pt x="5539409" y="1331843"/>
                  <a:pt x="5538627" y="1319373"/>
                  <a:pt x="5546035" y="1311965"/>
                </a:cubicBezTo>
                <a:cubicBezTo>
                  <a:pt x="5609639" y="1248362"/>
                  <a:pt x="5590279" y="1296418"/>
                  <a:pt x="5625548" y="1252330"/>
                </a:cubicBezTo>
                <a:cubicBezTo>
                  <a:pt x="5651239" y="1220215"/>
                  <a:pt x="5644169" y="1210098"/>
                  <a:pt x="5685183" y="1182756"/>
                </a:cubicBezTo>
                <a:cubicBezTo>
                  <a:pt x="5695122" y="1176130"/>
                  <a:pt x="5706010" y="1170744"/>
                  <a:pt x="5715000" y="1162878"/>
                </a:cubicBezTo>
                <a:cubicBezTo>
                  <a:pt x="5732631" y="1147451"/>
                  <a:pt x="5748131" y="1129747"/>
                  <a:pt x="5764696" y="1113182"/>
                </a:cubicBezTo>
                <a:cubicBezTo>
                  <a:pt x="5774635" y="1103243"/>
                  <a:pt x="5782818" y="1091162"/>
                  <a:pt x="5794513" y="1083365"/>
                </a:cubicBezTo>
                <a:lnTo>
                  <a:pt x="5824331" y="1063487"/>
                </a:lnTo>
                <a:cubicBezTo>
                  <a:pt x="5834270" y="1050235"/>
                  <a:pt x="5842435" y="1035444"/>
                  <a:pt x="5854148" y="1023730"/>
                </a:cubicBezTo>
                <a:cubicBezTo>
                  <a:pt x="5905804" y="972073"/>
                  <a:pt x="5864503" y="1033151"/>
                  <a:pt x="5903844" y="983974"/>
                </a:cubicBezTo>
                <a:cubicBezTo>
                  <a:pt x="5941709" y="936643"/>
                  <a:pt x="5902422" y="968356"/>
                  <a:pt x="5953539" y="934278"/>
                </a:cubicBezTo>
                <a:cubicBezTo>
                  <a:pt x="5960165" y="924339"/>
                  <a:pt x="5965956" y="913789"/>
                  <a:pt x="5973418" y="904461"/>
                </a:cubicBezTo>
                <a:cubicBezTo>
                  <a:pt x="5979272" y="897144"/>
                  <a:pt x="5987674" y="892079"/>
                  <a:pt x="5993296" y="884582"/>
                </a:cubicBezTo>
                <a:cubicBezTo>
                  <a:pt x="6007630" y="865470"/>
                  <a:pt x="6019800" y="844826"/>
                  <a:pt x="6033052" y="824948"/>
                </a:cubicBezTo>
                <a:lnTo>
                  <a:pt x="6052931" y="795130"/>
                </a:lnTo>
                <a:cubicBezTo>
                  <a:pt x="6059557" y="785191"/>
                  <a:pt x="6064362" y="773760"/>
                  <a:pt x="6072809" y="765313"/>
                </a:cubicBezTo>
                <a:cubicBezTo>
                  <a:pt x="6134218" y="703904"/>
                  <a:pt x="6103763" y="729673"/>
                  <a:pt x="6162261" y="685800"/>
                </a:cubicBezTo>
                <a:cubicBezTo>
                  <a:pt x="6215266" y="606289"/>
                  <a:pt x="6145698" y="702361"/>
                  <a:pt x="6211957" y="636104"/>
                </a:cubicBezTo>
                <a:cubicBezTo>
                  <a:pt x="6257016" y="591046"/>
                  <a:pt x="6203341" y="618215"/>
                  <a:pt x="6261652" y="586409"/>
                </a:cubicBezTo>
                <a:cubicBezTo>
                  <a:pt x="6287666" y="572219"/>
                  <a:pt x="6316509" y="563089"/>
                  <a:pt x="6341165" y="546652"/>
                </a:cubicBezTo>
                <a:cubicBezTo>
                  <a:pt x="6361043" y="533400"/>
                  <a:pt x="6377373" y="511582"/>
                  <a:pt x="6400800" y="506896"/>
                </a:cubicBezTo>
                <a:cubicBezTo>
                  <a:pt x="6509063" y="485242"/>
                  <a:pt x="6433629" y="497893"/>
                  <a:pt x="6629400" y="487017"/>
                </a:cubicBezTo>
                <a:cubicBezTo>
                  <a:pt x="6687543" y="428875"/>
                  <a:pt x="6659604" y="450317"/>
                  <a:pt x="6708913" y="417443"/>
                </a:cubicBezTo>
                <a:cubicBezTo>
                  <a:pt x="6761929" y="337923"/>
                  <a:pt x="6692343" y="434016"/>
                  <a:pt x="6758609" y="367748"/>
                </a:cubicBezTo>
                <a:cubicBezTo>
                  <a:pt x="6770322" y="356034"/>
                  <a:pt x="6777821" y="340717"/>
                  <a:pt x="6788426" y="327991"/>
                </a:cubicBezTo>
                <a:cubicBezTo>
                  <a:pt x="6794425" y="320792"/>
                  <a:pt x="6802451" y="315430"/>
                  <a:pt x="6808305" y="308113"/>
                </a:cubicBezTo>
                <a:cubicBezTo>
                  <a:pt x="6815767" y="298785"/>
                  <a:pt x="6819737" y="286743"/>
                  <a:pt x="6828183" y="278296"/>
                </a:cubicBezTo>
                <a:cubicBezTo>
                  <a:pt x="6836630" y="269849"/>
                  <a:pt x="6848823" y="266064"/>
                  <a:pt x="6858000" y="258417"/>
                </a:cubicBezTo>
                <a:cubicBezTo>
                  <a:pt x="6890718" y="231152"/>
                  <a:pt x="6927767" y="178614"/>
                  <a:pt x="6947452" y="149087"/>
                </a:cubicBezTo>
                <a:cubicBezTo>
                  <a:pt x="6966998" y="119769"/>
                  <a:pt x="6968450" y="113367"/>
                  <a:pt x="6997148" y="89452"/>
                </a:cubicBezTo>
                <a:cubicBezTo>
                  <a:pt x="7006325" y="81805"/>
                  <a:pt x="7017896" y="77348"/>
                  <a:pt x="7026965" y="69574"/>
                </a:cubicBezTo>
                <a:cubicBezTo>
                  <a:pt x="7041195" y="57377"/>
                  <a:pt x="7056326" y="45411"/>
                  <a:pt x="7066722" y="29817"/>
                </a:cubicBezTo>
                <a:cubicBezTo>
                  <a:pt x="7073348" y="19878"/>
                  <a:pt x="7078153" y="8447"/>
                  <a:pt x="7086600" y="0"/>
                </a:cubicBezTo>
                <a:lnTo>
                  <a:pt x="7086600" y="9939"/>
                </a:lnTo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/>
          <p:cNvCxnSpPr>
            <a:stCxn id="81" idx="3"/>
          </p:cNvCxnSpPr>
          <p:nvPr/>
        </p:nvCxnSpPr>
        <p:spPr>
          <a:xfrm flipH="1">
            <a:off x="3900124" y="2186829"/>
            <a:ext cx="2631190" cy="217177"/>
          </a:xfrm>
          <a:prstGeom prst="bentConnector3">
            <a:avLst>
              <a:gd name="adj1" fmla="val 60817"/>
            </a:avLst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900122" y="4914202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reeform: Shape 88"/>
          <p:cNvSpPr/>
          <p:nvPr/>
        </p:nvSpPr>
        <p:spPr>
          <a:xfrm>
            <a:off x="3956505" y="5084973"/>
            <a:ext cx="2518425" cy="1020000"/>
          </a:xfrm>
          <a:custGeom>
            <a:avLst/>
            <a:gdLst>
              <a:gd name="connsiteX0" fmla="*/ 0 w 7086600"/>
              <a:gd name="connsiteY0" fmla="*/ 2594113 h 3568148"/>
              <a:gd name="connsiteX1" fmla="*/ 19879 w 7086600"/>
              <a:gd name="connsiteY1" fmla="*/ 2464904 h 3568148"/>
              <a:gd name="connsiteX2" fmla="*/ 29818 w 7086600"/>
              <a:gd name="connsiteY2" fmla="*/ 2365513 h 3568148"/>
              <a:gd name="connsiteX3" fmla="*/ 69574 w 7086600"/>
              <a:gd name="connsiteY3" fmla="*/ 2226365 h 3568148"/>
              <a:gd name="connsiteX4" fmla="*/ 79513 w 7086600"/>
              <a:gd name="connsiteY4" fmla="*/ 2196548 h 3568148"/>
              <a:gd name="connsiteX5" fmla="*/ 109331 w 7086600"/>
              <a:gd name="connsiteY5" fmla="*/ 2077278 h 3568148"/>
              <a:gd name="connsiteX6" fmla="*/ 119270 w 7086600"/>
              <a:gd name="connsiteY6" fmla="*/ 2047461 h 3568148"/>
              <a:gd name="connsiteX7" fmla="*/ 129209 w 7086600"/>
              <a:gd name="connsiteY7" fmla="*/ 2017643 h 3568148"/>
              <a:gd name="connsiteX8" fmla="*/ 168965 w 7086600"/>
              <a:gd name="connsiteY8" fmla="*/ 1958009 h 3568148"/>
              <a:gd name="connsiteX9" fmla="*/ 198783 w 7086600"/>
              <a:gd name="connsiteY9" fmla="*/ 1898374 h 3568148"/>
              <a:gd name="connsiteX10" fmla="*/ 208722 w 7086600"/>
              <a:gd name="connsiteY10" fmla="*/ 1858617 h 3568148"/>
              <a:gd name="connsiteX11" fmla="*/ 218661 w 7086600"/>
              <a:gd name="connsiteY11" fmla="*/ 1888435 h 3568148"/>
              <a:gd name="connsiteX12" fmla="*/ 248479 w 7086600"/>
              <a:gd name="connsiteY12" fmla="*/ 1948069 h 3568148"/>
              <a:gd name="connsiteX13" fmla="*/ 258418 w 7086600"/>
              <a:gd name="connsiteY13" fmla="*/ 2067339 h 3568148"/>
              <a:gd name="connsiteX14" fmla="*/ 268357 w 7086600"/>
              <a:gd name="connsiteY14" fmla="*/ 2097156 h 3568148"/>
              <a:gd name="connsiteX15" fmla="*/ 288235 w 7086600"/>
              <a:gd name="connsiteY15" fmla="*/ 2186609 h 3568148"/>
              <a:gd name="connsiteX16" fmla="*/ 308113 w 7086600"/>
              <a:gd name="connsiteY16" fmla="*/ 2126974 h 3568148"/>
              <a:gd name="connsiteX17" fmla="*/ 327992 w 7086600"/>
              <a:gd name="connsiteY17" fmla="*/ 1967948 h 3568148"/>
              <a:gd name="connsiteX18" fmla="*/ 357809 w 7086600"/>
              <a:gd name="connsiteY18" fmla="*/ 1868556 h 3568148"/>
              <a:gd name="connsiteX19" fmla="*/ 367748 w 7086600"/>
              <a:gd name="connsiteY19" fmla="*/ 1838739 h 3568148"/>
              <a:gd name="connsiteX20" fmla="*/ 387626 w 7086600"/>
              <a:gd name="connsiteY20" fmla="*/ 1749287 h 3568148"/>
              <a:gd name="connsiteX21" fmla="*/ 407505 w 7086600"/>
              <a:gd name="connsiteY21" fmla="*/ 1719469 h 3568148"/>
              <a:gd name="connsiteX22" fmla="*/ 417444 w 7086600"/>
              <a:gd name="connsiteY22" fmla="*/ 1908313 h 3568148"/>
              <a:gd name="connsiteX23" fmla="*/ 427383 w 7086600"/>
              <a:gd name="connsiteY23" fmla="*/ 1938130 h 3568148"/>
              <a:gd name="connsiteX24" fmla="*/ 447261 w 7086600"/>
              <a:gd name="connsiteY24" fmla="*/ 2057400 h 3568148"/>
              <a:gd name="connsiteX25" fmla="*/ 467139 w 7086600"/>
              <a:gd name="connsiteY25" fmla="*/ 2126974 h 3568148"/>
              <a:gd name="connsiteX26" fmla="*/ 477079 w 7086600"/>
              <a:gd name="connsiteY26" fmla="*/ 2166730 h 3568148"/>
              <a:gd name="connsiteX27" fmla="*/ 487018 w 7086600"/>
              <a:gd name="connsiteY27" fmla="*/ 2196548 h 3568148"/>
              <a:gd name="connsiteX28" fmla="*/ 506896 w 7086600"/>
              <a:gd name="connsiteY28" fmla="*/ 2286000 h 3568148"/>
              <a:gd name="connsiteX29" fmla="*/ 536713 w 7086600"/>
              <a:gd name="connsiteY29" fmla="*/ 2315817 h 3568148"/>
              <a:gd name="connsiteX30" fmla="*/ 586409 w 7086600"/>
              <a:gd name="connsiteY30" fmla="*/ 2365513 h 3568148"/>
              <a:gd name="connsiteX31" fmla="*/ 616226 w 7086600"/>
              <a:gd name="connsiteY31" fmla="*/ 2425148 h 3568148"/>
              <a:gd name="connsiteX32" fmla="*/ 636105 w 7086600"/>
              <a:gd name="connsiteY32" fmla="*/ 2445026 h 3568148"/>
              <a:gd name="connsiteX33" fmla="*/ 655983 w 7086600"/>
              <a:gd name="connsiteY33" fmla="*/ 2474843 h 3568148"/>
              <a:gd name="connsiteX34" fmla="*/ 685800 w 7086600"/>
              <a:gd name="connsiteY34" fmla="*/ 2484782 h 3568148"/>
              <a:gd name="connsiteX35" fmla="*/ 715618 w 7086600"/>
              <a:gd name="connsiteY35" fmla="*/ 2464904 h 3568148"/>
              <a:gd name="connsiteX36" fmla="*/ 735496 w 7086600"/>
              <a:gd name="connsiteY36" fmla="*/ 2405269 h 3568148"/>
              <a:gd name="connsiteX37" fmla="*/ 755374 w 7086600"/>
              <a:gd name="connsiteY37" fmla="*/ 2345635 h 3568148"/>
              <a:gd name="connsiteX38" fmla="*/ 765313 w 7086600"/>
              <a:gd name="connsiteY38" fmla="*/ 2315817 h 3568148"/>
              <a:gd name="connsiteX39" fmla="*/ 775252 w 7086600"/>
              <a:gd name="connsiteY39" fmla="*/ 2266122 h 3568148"/>
              <a:gd name="connsiteX40" fmla="*/ 805070 w 7086600"/>
              <a:gd name="connsiteY40" fmla="*/ 1938130 h 3568148"/>
              <a:gd name="connsiteX41" fmla="*/ 824948 w 7086600"/>
              <a:gd name="connsiteY41" fmla="*/ 1639956 h 3568148"/>
              <a:gd name="connsiteX42" fmla="*/ 834887 w 7086600"/>
              <a:gd name="connsiteY42" fmla="*/ 1590261 h 3568148"/>
              <a:gd name="connsiteX43" fmla="*/ 854765 w 7086600"/>
              <a:gd name="connsiteY43" fmla="*/ 1490869 h 3568148"/>
              <a:gd name="connsiteX44" fmla="*/ 864705 w 7086600"/>
              <a:gd name="connsiteY44" fmla="*/ 1560443 h 3568148"/>
              <a:gd name="connsiteX45" fmla="*/ 874644 w 7086600"/>
              <a:gd name="connsiteY45" fmla="*/ 1600200 h 3568148"/>
              <a:gd name="connsiteX46" fmla="*/ 884583 w 7086600"/>
              <a:gd name="connsiteY46" fmla="*/ 1649896 h 3568148"/>
              <a:gd name="connsiteX47" fmla="*/ 904461 w 7086600"/>
              <a:gd name="connsiteY47" fmla="*/ 1749287 h 3568148"/>
              <a:gd name="connsiteX48" fmla="*/ 914400 w 7086600"/>
              <a:gd name="connsiteY48" fmla="*/ 1789043 h 3568148"/>
              <a:gd name="connsiteX49" fmla="*/ 924339 w 7086600"/>
              <a:gd name="connsiteY49" fmla="*/ 1848678 h 3568148"/>
              <a:gd name="connsiteX50" fmla="*/ 944218 w 7086600"/>
              <a:gd name="connsiteY50" fmla="*/ 1878496 h 3568148"/>
              <a:gd name="connsiteX51" fmla="*/ 964096 w 7086600"/>
              <a:gd name="connsiteY51" fmla="*/ 1948069 h 3568148"/>
              <a:gd name="connsiteX52" fmla="*/ 983974 w 7086600"/>
              <a:gd name="connsiteY52" fmla="*/ 1977887 h 3568148"/>
              <a:gd name="connsiteX53" fmla="*/ 1003852 w 7086600"/>
              <a:gd name="connsiteY53" fmla="*/ 2037522 h 3568148"/>
              <a:gd name="connsiteX54" fmla="*/ 1023731 w 7086600"/>
              <a:gd name="connsiteY54" fmla="*/ 2097156 h 3568148"/>
              <a:gd name="connsiteX55" fmla="*/ 1033670 w 7086600"/>
              <a:gd name="connsiteY55" fmla="*/ 2136913 h 3568148"/>
              <a:gd name="connsiteX56" fmla="*/ 1073426 w 7086600"/>
              <a:gd name="connsiteY56" fmla="*/ 2226365 h 3568148"/>
              <a:gd name="connsiteX57" fmla="*/ 1113183 w 7086600"/>
              <a:gd name="connsiteY57" fmla="*/ 2266122 h 3568148"/>
              <a:gd name="connsiteX58" fmla="*/ 1123122 w 7086600"/>
              <a:gd name="connsiteY58" fmla="*/ 2295939 h 3568148"/>
              <a:gd name="connsiteX59" fmla="*/ 1143000 w 7086600"/>
              <a:gd name="connsiteY59" fmla="*/ 2415209 h 3568148"/>
              <a:gd name="connsiteX60" fmla="*/ 1152939 w 7086600"/>
              <a:gd name="connsiteY60" fmla="*/ 2445026 h 3568148"/>
              <a:gd name="connsiteX61" fmla="*/ 1162879 w 7086600"/>
              <a:gd name="connsiteY61" fmla="*/ 2484782 h 3568148"/>
              <a:gd name="connsiteX62" fmla="*/ 1172818 w 7086600"/>
              <a:gd name="connsiteY62" fmla="*/ 2514600 h 3568148"/>
              <a:gd name="connsiteX63" fmla="*/ 1182757 w 7086600"/>
              <a:gd name="connsiteY63" fmla="*/ 2574235 h 3568148"/>
              <a:gd name="connsiteX64" fmla="*/ 1192696 w 7086600"/>
              <a:gd name="connsiteY64" fmla="*/ 2604052 h 3568148"/>
              <a:gd name="connsiteX65" fmla="*/ 1222513 w 7086600"/>
              <a:gd name="connsiteY65" fmla="*/ 2703443 h 3568148"/>
              <a:gd name="connsiteX66" fmla="*/ 1242392 w 7086600"/>
              <a:gd name="connsiteY66" fmla="*/ 2763078 h 3568148"/>
              <a:gd name="connsiteX67" fmla="*/ 1262270 w 7086600"/>
              <a:gd name="connsiteY67" fmla="*/ 2792896 h 3568148"/>
              <a:gd name="connsiteX68" fmla="*/ 1292087 w 7086600"/>
              <a:gd name="connsiteY68" fmla="*/ 2852530 h 3568148"/>
              <a:gd name="connsiteX69" fmla="*/ 1311965 w 7086600"/>
              <a:gd name="connsiteY69" fmla="*/ 2912165 h 3568148"/>
              <a:gd name="connsiteX70" fmla="*/ 1331844 w 7086600"/>
              <a:gd name="connsiteY70" fmla="*/ 2951922 h 3568148"/>
              <a:gd name="connsiteX71" fmla="*/ 1361661 w 7086600"/>
              <a:gd name="connsiteY71" fmla="*/ 3051313 h 3568148"/>
              <a:gd name="connsiteX72" fmla="*/ 1381539 w 7086600"/>
              <a:gd name="connsiteY72" fmla="*/ 3120887 h 3568148"/>
              <a:gd name="connsiteX73" fmla="*/ 1401418 w 7086600"/>
              <a:gd name="connsiteY73" fmla="*/ 3101009 h 3568148"/>
              <a:gd name="connsiteX74" fmla="*/ 1421296 w 7086600"/>
              <a:gd name="connsiteY74" fmla="*/ 3021496 h 3568148"/>
              <a:gd name="connsiteX75" fmla="*/ 1431235 w 7086600"/>
              <a:gd name="connsiteY75" fmla="*/ 2991678 h 3568148"/>
              <a:gd name="connsiteX76" fmla="*/ 1441174 w 7086600"/>
              <a:gd name="connsiteY76" fmla="*/ 2941982 h 3568148"/>
              <a:gd name="connsiteX77" fmla="*/ 1461052 w 7086600"/>
              <a:gd name="connsiteY77" fmla="*/ 2882348 h 3568148"/>
              <a:gd name="connsiteX78" fmla="*/ 1470992 w 7086600"/>
              <a:gd name="connsiteY78" fmla="*/ 2812774 h 3568148"/>
              <a:gd name="connsiteX79" fmla="*/ 1480931 w 7086600"/>
              <a:gd name="connsiteY79" fmla="*/ 2445026 h 3568148"/>
              <a:gd name="connsiteX80" fmla="*/ 1500809 w 7086600"/>
              <a:gd name="connsiteY80" fmla="*/ 2385391 h 3568148"/>
              <a:gd name="connsiteX81" fmla="*/ 1530626 w 7086600"/>
              <a:gd name="connsiteY81" fmla="*/ 2286000 h 3568148"/>
              <a:gd name="connsiteX82" fmla="*/ 1540565 w 7086600"/>
              <a:gd name="connsiteY82" fmla="*/ 2256182 h 3568148"/>
              <a:gd name="connsiteX83" fmla="*/ 1560444 w 7086600"/>
              <a:gd name="connsiteY83" fmla="*/ 2226365 h 3568148"/>
              <a:gd name="connsiteX84" fmla="*/ 1590261 w 7086600"/>
              <a:gd name="connsiteY84" fmla="*/ 2166730 h 3568148"/>
              <a:gd name="connsiteX85" fmla="*/ 1610139 w 7086600"/>
              <a:gd name="connsiteY85" fmla="*/ 2186609 h 3568148"/>
              <a:gd name="connsiteX86" fmla="*/ 1630018 w 7086600"/>
              <a:gd name="connsiteY86" fmla="*/ 2246243 h 3568148"/>
              <a:gd name="connsiteX87" fmla="*/ 1639957 w 7086600"/>
              <a:gd name="connsiteY87" fmla="*/ 2286000 h 3568148"/>
              <a:gd name="connsiteX88" fmla="*/ 1649896 w 7086600"/>
              <a:gd name="connsiteY88" fmla="*/ 2335696 h 3568148"/>
              <a:gd name="connsiteX89" fmla="*/ 1659835 w 7086600"/>
              <a:gd name="connsiteY89" fmla="*/ 2365513 h 3568148"/>
              <a:gd name="connsiteX90" fmla="*/ 1679713 w 7086600"/>
              <a:gd name="connsiteY90" fmla="*/ 2474843 h 3568148"/>
              <a:gd name="connsiteX91" fmla="*/ 1699592 w 7086600"/>
              <a:gd name="connsiteY91" fmla="*/ 2494722 h 3568148"/>
              <a:gd name="connsiteX92" fmla="*/ 1729409 w 7086600"/>
              <a:gd name="connsiteY92" fmla="*/ 2584174 h 3568148"/>
              <a:gd name="connsiteX93" fmla="*/ 1739348 w 7086600"/>
              <a:gd name="connsiteY93" fmla="*/ 2613991 h 3568148"/>
              <a:gd name="connsiteX94" fmla="*/ 1749287 w 7086600"/>
              <a:gd name="connsiteY94" fmla="*/ 2643809 h 3568148"/>
              <a:gd name="connsiteX95" fmla="*/ 1779105 w 7086600"/>
              <a:gd name="connsiteY95" fmla="*/ 2633869 h 3568148"/>
              <a:gd name="connsiteX96" fmla="*/ 1808922 w 7086600"/>
              <a:gd name="connsiteY96" fmla="*/ 2604052 h 3568148"/>
              <a:gd name="connsiteX97" fmla="*/ 1838739 w 7086600"/>
              <a:gd name="connsiteY97" fmla="*/ 2584174 h 3568148"/>
              <a:gd name="connsiteX98" fmla="*/ 1878496 w 7086600"/>
              <a:gd name="connsiteY98" fmla="*/ 2524539 h 3568148"/>
              <a:gd name="connsiteX99" fmla="*/ 1898374 w 7086600"/>
              <a:gd name="connsiteY99" fmla="*/ 2494722 h 3568148"/>
              <a:gd name="connsiteX100" fmla="*/ 1928192 w 7086600"/>
              <a:gd name="connsiteY100" fmla="*/ 2445026 h 3568148"/>
              <a:gd name="connsiteX101" fmla="*/ 1958009 w 7086600"/>
              <a:gd name="connsiteY101" fmla="*/ 2454965 h 3568148"/>
              <a:gd name="connsiteX102" fmla="*/ 1987826 w 7086600"/>
              <a:gd name="connsiteY102" fmla="*/ 2554356 h 3568148"/>
              <a:gd name="connsiteX103" fmla="*/ 2007705 w 7086600"/>
              <a:gd name="connsiteY103" fmla="*/ 2574235 h 3568148"/>
              <a:gd name="connsiteX104" fmla="*/ 2037522 w 7086600"/>
              <a:gd name="connsiteY104" fmla="*/ 2663687 h 3568148"/>
              <a:gd name="connsiteX105" fmla="*/ 2047461 w 7086600"/>
              <a:gd name="connsiteY105" fmla="*/ 2693504 h 3568148"/>
              <a:gd name="connsiteX106" fmla="*/ 2057400 w 7086600"/>
              <a:gd name="connsiteY106" fmla="*/ 2723322 h 3568148"/>
              <a:gd name="connsiteX107" fmla="*/ 2077279 w 7086600"/>
              <a:gd name="connsiteY107" fmla="*/ 2743200 h 3568148"/>
              <a:gd name="connsiteX108" fmla="*/ 2126974 w 7086600"/>
              <a:gd name="connsiteY108" fmla="*/ 2792896 h 3568148"/>
              <a:gd name="connsiteX109" fmla="*/ 2156792 w 7086600"/>
              <a:gd name="connsiteY109" fmla="*/ 2733261 h 3568148"/>
              <a:gd name="connsiteX110" fmla="*/ 2166731 w 7086600"/>
              <a:gd name="connsiteY110" fmla="*/ 2703443 h 3568148"/>
              <a:gd name="connsiteX111" fmla="*/ 2186609 w 7086600"/>
              <a:gd name="connsiteY111" fmla="*/ 2673626 h 3568148"/>
              <a:gd name="connsiteX112" fmla="*/ 2196548 w 7086600"/>
              <a:gd name="connsiteY112" fmla="*/ 2643809 h 3568148"/>
              <a:gd name="connsiteX113" fmla="*/ 2216426 w 7086600"/>
              <a:gd name="connsiteY113" fmla="*/ 2623930 h 3568148"/>
              <a:gd name="connsiteX114" fmla="*/ 2256183 w 7086600"/>
              <a:gd name="connsiteY114" fmla="*/ 2564296 h 3568148"/>
              <a:gd name="connsiteX115" fmla="*/ 2295939 w 7086600"/>
              <a:gd name="connsiteY115" fmla="*/ 2514600 h 3568148"/>
              <a:gd name="connsiteX116" fmla="*/ 2325757 w 7086600"/>
              <a:gd name="connsiteY116" fmla="*/ 2584174 h 3568148"/>
              <a:gd name="connsiteX117" fmla="*/ 2345635 w 7086600"/>
              <a:gd name="connsiteY117" fmla="*/ 2633869 h 3568148"/>
              <a:gd name="connsiteX118" fmla="*/ 2365513 w 7086600"/>
              <a:gd name="connsiteY118" fmla="*/ 2703443 h 3568148"/>
              <a:gd name="connsiteX119" fmla="*/ 2395331 w 7086600"/>
              <a:gd name="connsiteY119" fmla="*/ 2753139 h 3568148"/>
              <a:gd name="connsiteX120" fmla="*/ 2415209 w 7086600"/>
              <a:gd name="connsiteY120" fmla="*/ 2812774 h 3568148"/>
              <a:gd name="connsiteX121" fmla="*/ 2425148 w 7086600"/>
              <a:gd name="connsiteY121" fmla="*/ 2842591 h 3568148"/>
              <a:gd name="connsiteX122" fmla="*/ 2435087 w 7086600"/>
              <a:gd name="connsiteY122" fmla="*/ 2892287 h 3568148"/>
              <a:gd name="connsiteX123" fmla="*/ 2454965 w 7086600"/>
              <a:gd name="connsiteY123" fmla="*/ 2922104 h 3568148"/>
              <a:gd name="connsiteX124" fmla="*/ 2474844 w 7086600"/>
              <a:gd name="connsiteY124" fmla="*/ 2981739 h 3568148"/>
              <a:gd name="connsiteX125" fmla="*/ 2494722 w 7086600"/>
              <a:gd name="connsiteY125" fmla="*/ 3021496 h 3568148"/>
              <a:gd name="connsiteX126" fmla="*/ 2514600 w 7086600"/>
              <a:gd name="connsiteY126" fmla="*/ 3220278 h 3568148"/>
              <a:gd name="connsiteX127" fmla="*/ 2534479 w 7086600"/>
              <a:gd name="connsiteY127" fmla="*/ 3250096 h 3568148"/>
              <a:gd name="connsiteX128" fmla="*/ 2574235 w 7086600"/>
              <a:gd name="connsiteY128" fmla="*/ 3369365 h 3568148"/>
              <a:gd name="connsiteX129" fmla="*/ 2584174 w 7086600"/>
              <a:gd name="connsiteY129" fmla="*/ 3409122 h 3568148"/>
              <a:gd name="connsiteX130" fmla="*/ 2623931 w 7086600"/>
              <a:gd name="connsiteY130" fmla="*/ 3468756 h 3568148"/>
              <a:gd name="connsiteX131" fmla="*/ 2663687 w 7086600"/>
              <a:gd name="connsiteY131" fmla="*/ 3568148 h 3568148"/>
              <a:gd name="connsiteX132" fmla="*/ 2693505 w 7086600"/>
              <a:gd name="connsiteY132" fmla="*/ 3558209 h 3568148"/>
              <a:gd name="connsiteX133" fmla="*/ 2723322 w 7086600"/>
              <a:gd name="connsiteY133" fmla="*/ 3468756 h 3568148"/>
              <a:gd name="connsiteX134" fmla="*/ 2743200 w 7086600"/>
              <a:gd name="connsiteY134" fmla="*/ 3419061 h 3568148"/>
              <a:gd name="connsiteX135" fmla="*/ 2763079 w 7086600"/>
              <a:gd name="connsiteY135" fmla="*/ 3389243 h 3568148"/>
              <a:gd name="connsiteX136" fmla="*/ 2782957 w 7086600"/>
              <a:gd name="connsiteY136" fmla="*/ 3339548 h 3568148"/>
              <a:gd name="connsiteX137" fmla="*/ 2792896 w 7086600"/>
              <a:gd name="connsiteY137" fmla="*/ 3240156 h 3568148"/>
              <a:gd name="connsiteX138" fmla="*/ 2812774 w 7086600"/>
              <a:gd name="connsiteY138" fmla="*/ 3200400 h 3568148"/>
              <a:gd name="connsiteX139" fmla="*/ 2852531 w 7086600"/>
              <a:gd name="connsiteY139" fmla="*/ 3130826 h 3568148"/>
              <a:gd name="connsiteX140" fmla="*/ 2892287 w 7086600"/>
              <a:gd name="connsiteY140" fmla="*/ 3051313 h 3568148"/>
              <a:gd name="connsiteX141" fmla="*/ 2912165 w 7086600"/>
              <a:gd name="connsiteY141" fmla="*/ 3021496 h 3568148"/>
              <a:gd name="connsiteX142" fmla="*/ 2951922 w 7086600"/>
              <a:gd name="connsiteY142" fmla="*/ 2941982 h 3568148"/>
              <a:gd name="connsiteX143" fmla="*/ 2981739 w 7086600"/>
              <a:gd name="connsiteY143" fmla="*/ 2882348 h 3568148"/>
              <a:gd name="connsiteX144" fmla="*/ 3001618 w 7086600"/>
              <a:gd name="connsiteY144" fmla="*/ 2852530 h 3568148"/>
              <a:gd name="connsiteX145" fmla="*/ 3011557 w 7086600"/>
              <a:gd name="connsiteY145" fmla="*/ 2802835 h 3568148"/>
              <a:gd name="connsiteX146" fmla="*/ 3031435 w 7086600"/>
              <a:gd name="connsiteY146" fmla="*/ 2782956 h 3568148"/>
              <a:gd name="connsiteX147" fmla="*/ 3061252 w 7086600"/>
              <a:gd name="connsiteY147" fmla="*/ 2733261 h 3568148"/>
              <a:gd name="connsiteX148" fmla="*/ 3101009 w 7086600"/>
              <a:gd name="connsiteY148" fmla="*/ 2673626 h 3568148"/>
              <a:gd name="connsiteX149" fmla="*/ 3120887 w 7086600"/>
              <a:gd name="connsiteY149" fmla="*/ 2643809 h 3568148"/>
              <a:gd name="connsiteX150" fmla="*/ 3150705 w 7086600"/>
              <a:gd name="connsiteY150" fmla="*/ 2584174 h 3568148"/>
              <a:gd name="connsiteX151" fmla="*/ 3160644 w 7086600"/>
              <a:gd name="connsiteY151" fmla="*/ 2554356 h 3568148"/>
              <a:gd name="connsiteX152" fmla="*/ 3180522 w 7086600"/>
              <a:gd name="connsiteY152" fmla="*/ 2524539 h 3568148"/>
              <a:gd name="connsiteX153" fmla="*/ 3210339 w 7086600"/>
              <a:gd name="connsiteY153" fmla="*/ 2534478 h 3568148"/>
              <a:gd name="connsiteX154" fmla="*/ 3230218 w 7086600"/>
              <a:gd name="connsiteY154" fmla="*/ 2594113 h 3568148"/>
              <a:gd name="connsiteX155" fmla="*/ 3269974 w 7086600"/>
              <a:gd name="connsiteY155" fmla="*/ 2643809 h 3568148"/>
              <a:gd name="connsiteX156" fmla="*/ 3339548 w 7086600"/>
              <a:gd name="connsiteY156" fmla="*/ 2564296 h 3568148"/>
              <a:gd name="connsiteX157" fmla="*/ 3359426 w 7086600"/>
              <a:gd name="connsiteY157" fmla="*/ 2544417 h 3568148"/>
              <a:gd name="connsiteX158" fmla="*/ 3379305 w 7086600"/>
              <a:gd name="connsiteY158" fmla="*/ 2514600 h 3568148"/>
              <a:gd name="connsiteX159" fmla="*/ 3419061 w 7086600"/>
              <a:gd name="connsiteY159" fmla="*/ 2474843 h 3568148"/>
              <a:gd name="connsiteX160" fmla="*/ 3458818 w 7086600"/>
              <a:gd name="connsiteY160" fmla="*/ 2425148 h 3568148"/>
              <a:gd name="connsiteX161" fmla="*/ 3488635 w 7086600"/>
              <a:gd name="connsiteY161" fmla="*/ 2415209 h 3568148"/>
              <a:gd name="connsiteX162" fmla="*/ 3528392 w 7086600"/>
              <a:gd name="connsiteY162" fmla="*/ 2365513 h 3568148"/>
              <a:gd name="connsiteX163" fmla="*/ 3558209 w 7086600"/>
              <a:gd name="connsiteY163" fmla="*/ 2325756 h 3568148"/>
              <a:gd name="connsiteX164" fmla="*/ 3578087 w 7086600"/>
              <a:gd name="connsiteY164" fmla="*/ 2295939 h 3568148"/>
              <a:gd name="connsiteX165" fmla="*/ 3607905 w 7086600"/>
              <a:gd name="connsiteY165" fmla="*/ 2276061 h 3568148"/>
              <a:gd name="connsiteX166" fmla="*/ 3687418 w 7086600"/>
              <a:gd name="connsiteY166" fmla="*/ 2355574 h 3568148"/>
              <a:gd name="connsiteX167" fmla="*/ 3717235 w 7086600"/>
              <a:gd name="connsiteY167" fmla="*/ 2385391 h 3568148"/>
              <a:gd name="connsiteX168" fmla="*/ 3766931 w 7086600"/>
              <a:gd name="connsiteY168" fmla="*/ 2425148 h 3568148"/>
              <a:gd name="connsiteX169" fmla="*/ 3796748 w 7086600"/>
              <a:gd name="connsiteY169" fmla="*/ 2415209 h 3568148"/>
              <a:gd name="connsiteX170" fmla="*/ 3826565 w 7086600"/>
              <a:gd name="connsiteY170" fmla="*/ 2365513 h 3568148"/>
              <a:gd name="connsiteX171" fmla="*/ 3846444 w 7086600"/>
              <a:gd name="connsiteY171" fmla="*/ 2325756 h 3568148"/>
              <a:gd name="connsiteX172" fmla="*/ 3886200 w 7086600"/>
              <a:gd name="connsiteY172" fmla="*/ 2256182 h 3568148"/>
              <a:gd name="connsiteX173" fmla="*/ 3906079 w 7086600"/>
              <a:gd name="connsiteY173" fmla="*/ 2186609 h 3568148"/>
              <a:gd name="connsiteX174" fmla="*/ 3935896 w 7086600"/>
              <a:gd name="connsiteY174" fmla="*/ 2117035 h 3568148"/>
              <a:gd name="connsiteX175" fmla="*/ 3965713 w 7086600"/>
              <a:gd name="connsiteY175" fmla="*/ 2146852 h 3568148"/>
              <a:gd name="connsiteX176" fmla="*/ 3975652 w 7086600"/>
              <a:gd name="connsiteY176" fmla="*/ 2176669 h 3568148"/>
              <a:gd name="connsiteX177" fmla="*/ 4005470 w 7086600"/>
              <a:gd name="connsiteY177" fmla="*/ 2226365 h 3568148"/>
              <a:gd name="connsiteX178" fmla="*/ 4035287 w 7086600"/>
              <a:gd name="connsiteY178" fmla="*/ 2286000 h 3568148"/>
              <a:gd name="connsiteX179" fmla="*/ 4065105 w 7086600"/>
              <a:gd name="connsiteY179" fmla="*/ 2305878 h 3568148"/>
              <a:gd name="connsiteX180" fmla="*/ 4124739 w 7086600"/>
              <a:gd name="connsiteY180" fmla="*/ 2375452 h 3568148"/>
              <a:gd name="connsiteX181" fmla="*/ 4144618 w 7086600"/>
              <a:gd name="connsiteY181" fmla="*/ 2355574 h 3568148"/>
              <a:gd name="connsiteX182" fmla="*/ 4174435 w 7086600"/>
              <a:gd name="connsiteY182" fmla="*/ 2256182 h 3568148"/>
              <a:gd name="connsiteX183" fmla="*/ 4204252 w 7086600"/>
              <a:gd name="connsiteY183" fmla="*/ 2126974 h 3568148"/>
              <a:gd name="connsiteX184" fmla="*/ 4224131 w 7086600"/>
              <a:gd name="connsiteY184" fmla="*/ 1987826 h 3568148"/>
              <a:gd name="connsiteX185" fmla="*/ 4253948 w 7086600"/>
              <a:gd name="connsiteY185" fmla="*/ 1868556 h 3568148"/>
              <a:gd name="connsiteX186" fmla="*/ 4273826 w 7086600"/>
              <a:gd name="connsiteY186" fmla="*/ 1739348 h 3568148"/>
              <a:gd name="connsiteX187" fmla="*/ 4293705 w 7086600"/>
              <a:gd name="connsiteY187" fmla="*/ 1639956 h 3568148"/>
              <a:gd name="connsiteX188" fmla="*/ 4313583 w 7086600"/>
              <a:gd name="connsiteY188" fmla="*/ 1600200 h 3568148"/>
              <a:gd name="connsiteX189" fmla="*/ 4333461 w 7086600"/>
              <a:gd name="connsiteY189" fmla="*/ 1520687 h 3568148"/>
              <a:gd name="connsiteX190" fmla="*/ 4343400 w 7086600"/>
              <a:gd name="connsiteY190" fmla="*/ 1470991 h 3568148"/>
              <a:gd name="connsiteX191" fmla="*/ 4363279 w 7086600"/>
              <a:gd name="connsiteY191" fmla="*/ 1441174 h 3568148"/>
              <a:gd name="connsiteX192" fmla="*/ 4373218 w 7086600"/>
              <a:gd name="connsiteY192" fmla="*/ 1401417 h 3568148"/>
              <a:gd name="connsiteX193" fmla="*/ 4383157 w 7086600"/>
              <a:gd name="connsiteY193" fmla="*/ 1441174 h 3568148"/>
              <a:gd name="connsiteX194" fmla="*/ 4412974 w 7086600"/>
              <a:gd name="connsiteY194" fmla="*/ 1590261 h 3568148"/>
              <a:gd name="connsiteX195" fmla="*/ 4422913 w 7086600"/>
              <a:gd name="connsiteY195" fmla="*/ 1620078 h 3568148"/>
              <a:gd name="connsiteX196" fmla="*/ 4442792 w 7086600"/>
              <a:gd name="connsiteY196" fmla="*/ 1639956 h 3568148"/>
              <a:gd name="connsiteX197" fmla="*/ 4452731 w 7086600"/>
              <a:gd name="connsiteY197" fmla="*/ 1669774 h 3568148"/>
              <a:gd name="connsiteX198" fmla="*/ 4472609 w 7086600"/>
              <a:gd name="connsiteY198" fmla="*/ 1749287 h 3568148"/>
              <a:gd name="connsiteX199" fmla="*/ 4492487 w 7086600"/>
              <a:gd name="connsiteY199" fmla="*/ 1808922 h 3568148"/>
              <a:gd name="connsiteX200" fmla="*/ 4512365 w 7086600"/>
              <a:gd name="connsiteY200" fmla="*/ 1878496 h 3568148"/>
              <a:gd name="connsiteX201" fmla="*/ 4532244 w 7086600"/>
              <a:gd name="connsiteY201" fmla="*/ 1918252 h 3568148"/>
              <a:gd name="connsiteX202" fmla="*/ 4562061 w 7086600"/>
              <a:gd name="connsiteY202" fmla="*/ 1987826 h 3568148"/>
              <a:gd name="connsiteX203" fmla="*/ 4591879 w 7086600"/>
              <a:gd name="connsiteY203" fmla="*/ 1977887 h 3568148"/>
              <a:gd name="connsiteX204" fmla="*/ 4631635 w 7086600"/>
              <a:gd name="connsiteY204" fmla="*/ 1908313 h 3568148"/>
              <a:gd name="connsiteX205" fmla="*/ 4641574 w 7086600"/>
              <a:gd name="connsiteY205" fmla="*/ 1878496 h 3568148"/>
              <a:gd name="connsiteX206" fmla="*/ 4661452 w 7086600"/>
              <a:gd name="connsiteY206" fmla="*/ 1858617 h 3568148"/>
              <a:gd name="connsiteX207" fmla="*/ 4671392 w 7086600"/>
              <a:gd name="connsiteY207" fmla="*/ 1828800 h 3568148"/>
              <a:gd name="connsiteX208" fmla="*/ 4691270 w 7086600"/>
              <a:gd name="connsiteY208" fmla="*/ 1749287 h 3568148"/>
              <a:gd name="connsiteX209" fmla="*/ 4721087 w 7086600"/>
              <a:gd name="connsiteY209" fmla="*/ 1679713 h 3568148"/>
              <a:gd name="connsiteX210" fmla="*/ 4750905 w 7086600"/>
              <a:gd name="connsiteY210" fmla="*/ 1530626 h 3568148"/>
              <a:gd name="connsiteX211" fmla="*/ 4770783 w 7086600"/>
              <a:gd name="connsiteY211" fmla="*/ 1401417 h 3568148"/>
              <a:gd name="connsiteX212" fmla="*/ 4780722 w 7086600"/>
              <a:gd name="connsiteY212" fmla="*/ 1262269 h 3568148"/>
              <a:gd name="connsiteX213" fmla="*/ 4800600 w 7086600"/>
              <a:gd name="connsiteY213" fmla="*/ 1192696 h 3568148"/>
              <a:gd name="connsiteX214" fmla="*/ 4820479 w 7086600"/>
              <a:gd name="connsiteY214" fmla="*/ 1113182 h 3568148"/>
              <a:gd name="connsiteX215" fmla="*/ 4840357 w 7086600"/>
              <a:gd name="connsiteY215" fmla="*/ 1083365 h 3568148"/>
              <a:gd name="connsiteX216" fmla="*/ 4860235 w 7086600"/>
              <a:gd name="connsiteY216" fmla="*/ 1103243 h 3568148"/>
              <a:gd name="connsiteX217" fmla="*/ 4890052 w 7086600"/>
              <a:gd name="connsiteY217" fmla="*/ 1162878 h 3568148"/>
              <a:gd name="connsiteX218" fmla="*/ 4919870 w 7086600"/>
              <a:gd name="connsiteY218" fmla="*/ 1262269 h 3568148"/>
              <a:gd name="connsiteX219" fmla="*/ 4929809 w 7086600"/>
              <a:gd name="connsiteY219" fmla="*/ 1302026 h 3568148"/>
              <a:gd name="connsiteX220" fmla="*/ 4949687 w 7086600"/>
              <a:gd name="connsiteY220" fmla="*/ 1331843 h 3568148"/>
              <a:gd name="connsiteX221" fmla="*/ 4969565 w 7086600"/>
              <a:gd name="connsiteY221" fmla="*/ 1391478 h 3568148"/>
              <a:gd name="connsiteX222" fmla="*/ 5009322 w 7086600"/>
              <a:gd name="connsiteY222" fmla="*/ 1461052 h 3568148"/>
              <a:gd name="connsiteX223" fmla="*/ 5049079 w 7086600"/>
              <a:gd name="connsiteY223" fmla="*/ 1520687 h 3568148"/>
              <a:gd name="connsiteX224" fmla="*/ 5078896 w 7086600"/>
              <a:gd name="connsiteY224" fmla="*/ 1580322 h 3568148"/>
              <a:gd name="connsiteX225" fmla="*/ 5098774 w 7086600"/>
              <a:gd name="connsiteY225" fmla="*/ 1639956 h 3568148"/>
              <a:gd name="connsiteX226" fmla="*/ 5138531 w 7086600"/>
              <a:gd name="connsiteY226" fmla="*/ 1699591 h 3568148"/>
              <a:gd name="connsiteX227" fmla="*/ 5178287 w 7086600"/>
              <a:gd name="connsiteY227" fmla="*/ 1838739 h 3568148"/>
              <a:gd name="connsiteX228" fmla="*/ 5198165 w 7086600"/>
              <a:gd name="connsiteY228" fmla="*/ 1868556 h 3568148"/>
              <a:gd name="connsiteX229" fmla="*/ 5218044 w 7086600"/>
              <a:gd name="connsiteY229" fmla="*/ 1848678 h 3568148"/>
              <a:gd name="connsiteX230" fmla="*/ 5247861 w 7086600"/>
              <a:gd name="connsiteY230" fmla="*/ 1828800 h 3568148"/>
              <a:gd name="connsiteX231" fmla="*/ 5257800 w 7086600"/>
              <a:gd name="connsiteY231" fmla="*/ 1798982 h 3568148"/>
              <a:gd name="connsiteX232" fmla="*/ 5307496 w 7086600"/>
              <a:gd name="connsiteY232" fmla="*/ 1749287 h 3568148"/>
              <a:gd name="connsiteX233" fmla="*/ 5317435 w 7086600"/>
              <a:gd name="connsiteY233" fmla="*/ 1719469 h 3568148"/>
              <a:gd name="connsiteX234" fmla="*/ 5357192 w 7086600"/>
              <a:gd name="connsiteY234" fmla="*/ 1669774 h 3568148"/>
              <a:gd name="connsiteX235" fmla="*/ 5377070 w 7086600"/>
              <a:gd name="connsiteY235" fmla="*/ 1639956 h 3568148"/>
              <a:gd name="connsiteX236" fmla="*/ 5396948 w 7086600"/>
              <a:gd name="connsiteY236" fmla="*/ 1570382 h 3568148"/>
              <a:gd name="connsiteX237" fmla="*/ 5416826 w 7086600"/>
              <a:gd name="connsiteY237" fmla="*/ 1540565 h 3568148"/>
              <a:gd name="connsiteX238" fmla="*/ 5436705 w 7086600"/>
              <a:gd name="connsiteY238" fmla="*/ 1480930 h 3568148"/>
              <a:gd name="connsiteX239" fmla="*/ 5446644 w 7086600"/>
              <a:gd name="connsiteY239" fmla="*/ 1451113 h 3568148"/>
              <a:gd name="connsiteX240" fmla="*/ 5466522 w 7086600"/>
              <a:gd name="connsiteY240" fmla="*/ 1421296 h 3568148"/>
              <a:gd name="connsiteX241" fmla="*/ 5496339 w 7086600"/>
              <a:gd name="connsiteY241" fmla="*/ 1381539 h 3568148"/>
              <a:gd name="connsiteX242" fmla="*/ 5536096 w 7086600"/>
              <a:gd name="connsiteY242" fmla="*/ 1341782 h 3568148"/>
              <a:gd name="connsiteX243" fmla="*/ 5546035 w 7086600"/>
              <a:gd name="connsiteY243" fmla="*/ 1311965 h 3568148"/>
              <a:gd name="connsiteX244" fmla="*/ 5625548 w 7086600"/>
              <a:gd name="connsiteY244" fmla="*/ 1252330 h 3568148"/>
              <a:gd name="connsiteX245" fmla="*/ 5685183 w 7086600"/>
              <a:gd name="connsiteY245" fmla="*/ 1182756 h 3568148"/>
              <a:gd name="connsiteX246" fmla="*/ 5715000 w 7086600"/>
              <a:gd name="connsiteY246" fmla="*/ 1162878 h 3568148"/>
              <a:gd name="connsiteX247" fmla="*/ 5764696 w 7086600"/>
              <a:gd name="connsiteY247" fmla="*/ 1113182 h 3568148"/>
              <a:gd name="connsiteX248" fmla="*/ 5794513 w 7086600"/>
              <a:gd name="connsiteY248" fmla="*/ 1083365 h 3568148"/>
              <a:gd name="connsiteX249" fmla="*/ 5824331 w 7086600"/>
              <a:gd name="connsiteY249" fmla="*/ 1063487 h 3568148"/>
              <a:gd name="connsiteX250" fmla="*/ 5854148 w 7086600"/>
              <a:gd name="connsiteY250" fmla="*/ 1023730 h 3568148"/>
              <a:gd name="connsiteX251" fmla="*/ 5903844 w 7086600"/>
              <a:gd name="connsiteY251" fmla="*/ 983974 h 3568148"/>
              <a:gd name="connsiteX252" fmla="*/ 5953539 w 7086600"/>
              <a:gd name="connsiteY252" fmla="*/ 934278 h 3568148"/>
              <a:gd name="connsiteX253" fmla="*/ 5973418 w 7086600"/>
              <a:gd name="connsiteY253" fmla="*/ 904461 h 3568148"/>
              <a:gd name="connsiteX254" fmla="*/ 5993296 w 7086600"/>
              <a:gd name="connsiteY254" fmla="*/ 884582 h 3568148"/>
              <a:gd name="connsiteX255" fmla="*/ 6033052 w 7086600"/>
              <a:gd name="connsiteY255" fmla="*/ 824948 h 3568148"/>
              <a:gd name="connsiteX256" fmla="*/ 6052931 w 7086600"/>
              <a:gd name="connsiteY256" fmla="*/ 795130 h 3568148"/>
              <a:gd name="connsiteX257" fmla="*/ 6072809 w 7086600"/>
              <a:gd name="connsiteY257" fmla="*/ 765313 h 3568148"/>
              <a:gd name="connsiteX258" fmla="*/ 6162261 w 7086600"/>
              <a:gd name="connsiteY258" fmla="*/ 685800 h 3568148"/>
              <a:gd name="connsiteX259" fmla="*/ 6211957 w 7086600"/>
              <a:gd name="connsiteY259" fmla="*/ 636104 h 3568148"/>
              <a:gd name="connsiteX260" fmla="*/ 6261652 w 7086600"/>
              <a:gd name="connsiteY260" fmla="*/ 586409 h 3568148"/>
              <a:gd name="connsiteX261" fmla="*/ 6341165 w 7086600"/>
              <a:gd name="connsiteY261" fmla="*/ 546652 h 3568148"/>
              <a:gd name="connsiteX262" fmla="*/ 6400800 w 7086600"/>
              <a:gd name="connsiteY262" fmla="*/ 506896 h 3568148"/>
              <a:gd name="connsiteX263" fmla="*/ 6629400 w 7086600"/>
              <a:gd name="connsiteY263" fmla="*/ 487017 h 3568148"/>
              <a:gd name="connsiteX264" fmla="*/ 6708913 w 7086600"/>
              <a:gd name="connsiteY264" fmla="*/ 417443 h 3568148"/>
              <a:gd name="connsiteX265" fmla="*/ 6758609 w 7086600"/>
              <a:gd name="connsiteY265" fmla="*/ 367748 h 3568148"/>
              <a:gd name="connsiteX266" fmla="*/ 6788426 w 7086600"/>
              <a:gd name="connsiteY266" fmla="*/ 327991 h 3568148"/>
              <a:gd name="connsiteX267" fmla="*/ 6808305 w 7086600"/>
              <a:gd name="connsiteY267" fmla="*/ 308113 h 3568148"/>
              <a:gd name="connsiteX268" fmla="*/ 6828183 w 7086600"/>
              <a:gd name="connsiteY268" fmla="*/ 278296 h 3568148"/>
              <a:gd name="connsiteX269" fmla="*/ 6858000 w 7086600"/>
              <a:gd name="connsiteY269" fmla="*/ 258417 h 3568148"/>
              <a:gd name="connsiteX270" fmla="*/ 6947452 w 7086600"/>
              <a:gd name="connsiteY270" fmla="*/ 149087 h 3568148"/>
              <a:gd name="connsiteX271" fmla="*/ 6997148 w 7086600"/>
              <a:gd name="connsiteY271" fmla="*/ 89452 h 3568148"/>
              <a:gd name="connsiteX272" fmla="*/ 7026965 w 7086600"/>
              <a:gd name="connsiteY272" fmla="*/ 69574 h 3568148"/>
              <a:gd name="connsiteX273" fmla="*/ 7066722 w 7086600"/>
              <a:gd name="connsiteY273" fmla="*/ 29817 h 3568148"/>
              <a:gd name="connsiteX274" fmla="*/ 7086600 w 7086600"/>
              <a:gd name="connsiteY274" fmla="*/ 0 h 3568148"/>
              <a:gd name="connsiteX275" fmla="*/ 7086600 w 7086600"/>
              <a:gd name="connsiteY275" fmla="*/ 9939 h 356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7086600" h="3568148">
                <a:moveTo>
                  <a:pt x="0" y="2594113"/>
                </a:moveTo>
                <a:cubicBezTo>
                  <a:pt x="7186" y="2550994"/>
                  <a:pt x="14766" y="2508366"/>
                  <a:pt x="19879" y="2464904"/>
                </a:cubicBezTo>
                <a:cubicBezTo>
                  <a:pt x="23769" y="2431837"/>
                  <a:pt x="24344" y="2398356"/>
                  <a:pt x="29818" y="2365513"/>
                </a:cubicBezTo>
                <a:cubicBezTo>
                  <a:pt x="38138" y="2315594"/>
                  <a:pt x="53819" y="2273630"/>
                  <a:pt x="69574" y="2226365"/>
                </a:cubicBezTo>
                <a:lnTo>
                  <a:pt x="79513" y="2196548"/>
                </a:lnTo>
                <a:cubicBezTo>
                  <a:pt x="92897" y="2116243"/>
                  <a:pt x="83079" y="2156033"/>
                  <a:pt x="109331" y="2077278"/>
                </a:cubicBezTo>
                <a:lnTo>
                  <a:pt x="119270" y="2047461"/>
                </a:lnTo>
                <a:cubicBezTo>
                  <a:pt x="122583" y="2037522"/>
                  <a:pt x="123397" y="2026360"/>
                  <a:pt x="129209" y="2017643"/>
                </a:cubicBezTo>
                <a:cubicBezTo>
                  <a:pt x="142461" y="1997765"/>
                  <a:pt x="161410" y="1980673"/>
                  <a:pt x="168965" y="1958009"/>
                </a:cubicBezTo>
                <a:cubicBezTo>
                  <a:pt x="182683" y="1916859"/>
                  <a:pt x="173093" y="1936908"/>
                  <a:pt x="198783" y="1898374"/>
                </a:cubicBezTo>
                <a:cubicBezTo>
                  <a:pt x="202096" y="1885122"/>
                  <a:pt x="196504" y="1864726"/>
                  <a:pt x="208722" y="1858617"/>
                </a:cubicBezTo>
                <a:cubicBezTo>
                  <a:pt x="218093" y="1853932"/>
                  <a:pt x="213976" y="1879064"/>
                  <a:pt x="218661" y="1888435"/>
                </a:cubicBezTo>
                <a:cubicBezTo>
                  <a:pt x="257200" y="1965515"/>
                  <a:pt x="223491" y="1873113"/>
                  <a:pt x="248479" y="1948069"/>
                </a:cubicBezTo>
                <a:cubicBezTo>
                  <a:pt x="251792" y="1987826"/>
                  <a:pt x="253145" y="2027794"/>
                  <a:pt x="258418" y="2067339"/>
                </a:cubicBezTo>
                <a:cubicBezTo>
                  <a:pt x="259803" y="2077724"/>
                  <a:pt x="266084" y="2086929"/>
                  <a:pt x="268357" y="2097156"/>
                </a:cubicBezTo>
                <a:cubicBezTo>
                  <a:pt x="291681" y="2202113"/>
                  <a:pt x="265860" y="2119483"/>
                  <a:pt x="288235" y="2186609"/>
                </a:cubicBezTo>
                <a:cubicBezTo>
                  <a:pt x="294861" y="2166731"/>
                  <a:pt x="306028" y="2147824"/>
                  <a:pt x="308113" y="2126974"/>
                </a:cubicBezTo>
                <a:cubicBezTo>
                  <a:pt x="314966" y="2058442"/>
                  <a:pt x="315659" y="2029610"/>
                  <a:pt x="327992" y="1967948"/>
                </a:cubicBezTo>
                <a:cubicBezTo>
                  <a:pt x="335504" y="1930391"/>
                  <a:pt x="345130" y="1906594"/>
                  <a:pt x="357809" y="1868556"/>
                </a:cubicBezTo>
                <a:lnTo>
                  <a:pt x="367748" y="1838739"/>
                </a:lnTo>
                <a:cubicBezTo>
                  <a:pt x="371565" y="1815836"/>
                  <a:pt x="375392" y="1773754"/>
                  <a:pt x="387626" y="1749287"/>
                </a:cubicBezTo>
                <a:cubicBezTo>
                  <a:pt x="392968" y="1738603"/>
                  <a:pt x="400879" y="1729408"/>
                  <a:pt x="407505" y="1719469"/>
                </a:cubicBezTo>
                <a:cubicBezTo>
                  <a:pt x="410818" y="1782417"/>
                  <a:pt x="411737" y="1845537"/>
                  <a:pt x="417444" y="1908313"/>
                </a:cubicBezTo>
                <a:cubicBezTo>
                  <a:pt x="418392" y="1918747"/>
                  <a:pt x="425328" y="1927857"/>
                  <a:pt x="427383" y="1938130"/>
                </a:cubicBezTo>
                <a:cubicBezTo>
                  <a:pt x="468869" y="2145560"/>
                  <a:pt x="411702" y="1897382"/>
                  <a:pt x="447261" y="2057400"/>
                </a:cubicBezTo>
                <a:cubicBezTo>
                  <a:pt x="462791" y="2127285"/>
                  <a:pt x="450541" y="2068884"/>
                  <a:pt x="467139" y="2126974"/>
                </a:cubicBezTo>
                <a:cubicBezTo>
                  <a:pt x="470892" y="2140108"/>
                  <a:pt x="473326" y="2153596"/>
                  <a:pt x="477079" y="2166730"/>
                </a:cubicBezTo>
                <a:cubicBezTo>
                  <a:pt x="479957" y="2176804"/>
                  <a:pt x="484745" y="2186321"/>
                  <a:pt x="487018" y="2196548"/>
                </a:cubicBezTo>
                <a:cubicBezTo>
                  <a:pt x="488822" y="2204665"/>
                  <a:pt x="495709" y="2269220"/>
                  <a:pt x="506896" y="2286000"/>
                </a:cubicBezTo>
                <a:cubicBezTo>
                  <a:pt x="514693" y="2297695"/>
                  <a:pt x="527715" y="2305019"/>
                  <a:pt x="536713" y="2315817"/>
                </a:cubicBezTo>
                <a:cubicBezTo>
                  <a:pt x="578126" y="2365513"/>
                  <a:pt x="531745" y="2329070"/>
                  <a:pt x="586409" y="2365513"/>
                </a:cubicBezTo>
                <a:cubicBezTo>
                  <a:pt x="596906" y="2397004"/>
                  <a:pt x="594207" y="2397625"/>
                  <a:pt x="616226" y="2425148"/>
                </a:cubicBezTo>
                <a:cubicBezTo>
                  <a:pt x="622080" y="2432465"/>
                  <a:pt x="630251" y="2437709"/>
                  <a:pt x="636105" y="2445026"/>
                </a:cubicBezTo>
                <a:cubicBezTo>
                  <a:pt x="643567" y="2454354"/>
                  <a:pt x="646655" y="2467381"/>
                  <a:pt x="655983" y="2474843"/>
                </a:cubicBezTo>
                <a:cubicBezTo>
                  <a:pt x="664164" y="2481388"/>
                  <a:pt x="675861" y="2481469"/>
                  <a:pt x="685800" y="2484782"/>
                </a:cubicBezTo>
                <a:cubicBezTo>
                  <a:pt x="695739" y="2478156"/>
                  <a:pt x="709287" y="2475034"/>
                  <a:pt x="715618" y="2464904"/>
                </a:cubicBezTo>
                <a:cubicBezTo>
                  <a:pt x="726723" y="2447135"/>
                  <a:pt x="728870" y="2425147"/>
                  <a:pt x="735496" y="2405269"/>
                </a:cubicBezTo>
                <a:lnTo>
                  <a:pt x="755374" y="2345635"/>
                </a:lnTo>
                <a:cubicBezTo>
                  <a:pt x="758687" y="2335696"/>
                  <a:pt x="763258" y="2326090"/>
                  <a:pt x="765313" y="2315817"/>
                </a:cubicBezTo>
                <a:lnTo>
                  <a:pt x="775252" y="2266122"/>
                </a:lnTo>
                <a:cubicBezTo>
                  <a:pt x="797261" y="1991017"/>
                  <a:pt x="784825" y="2100092"/>
                  <a:pt x="805070" y="1938130"/>
                </a:cubicBezTo>
                <a:cubicBezTo>
                  <a:pt x="810080" y="1837928"/>
                  <a:pt x="811716" y="1739198"/>
                  <a:pt x="824948" y="1639956"/>
                </a:cubicBezTo>
                <a:cubicBezTo>
                  <a:pt x="827181" y="1623211"/>
                  <a:pt x="832110" y="1606924"/>
                  <a:pt x="834887" y="1590261"/>
                </a:cubicBezTo>
                <a:cubicBezTo>
                  <a:pt x="850115" y="1498894"/>
                  <a:pt x="835715" y="1548020"/>
                  <a:pt x="854765" y="1490869"/>
                </a:cubicBezTo>
                <a:cubicBezTo>
                  <a:pt x="858078" y="1514060"/>
                  <a:pt x="860514" y="1537394"/>
                  <a:pt x="864705" y="1560443"/>
                </a:cubicBezTo>
                <a:cubicBezTo>
                  <a:pt x="867149" y="1573883"/>
                  <a:pt x="871681" y="1586865"/>
                  <a:pt x="874644" y="1600200"/>
                </a:cubicBezTo>
                <a:cubicBezTo>
                  <a:pt x="878309" y="1616691"/>
                  <a:pt x="881806" y="1633232"/>
                  <a:pt x="884583" y="1649896"/>
                </a:cubicBezTo>
                <a:cubicBezTo>
                  <a:pt x="908328" y="1792370"/>
                  <a:pt x="881602" y="1669280"/>
                  <a:pt x="904461" y="1749287"/>
                </a:cubicBezTo>
                <a:cubicBezTo>
                  <a:pt x="908214" y="1762421"/>
                  <a:pt x="911721" y="1775648"/>
                  <a:pt x="914400" y="1789043"/>
                </a:cubicBezTo>
                <a:cubicBezTo>
                  <a:pt x="918352" y="1808804"/>
                  <a:pt x="917966" y="1829560"/>
                  <a:pt x="924339" y="1848678"/>
                </a:cubicBezTo>
                <a:cubicBezTo>
                  <a:pt x="928117" y="1860011"/>
                  <a:pt x="937592" y="1868557"/>
                  <a:pt x="944218" y="1878496"/>
                </a:cubicBezTo>
                <a:cubicBezTo>
                  <a:pt x="947403" y="1891235"/>
                  <a:pt x="956967" y="1933810"/>
                  <a:pt x="964096" y="1948069"/>
                </a:cubicBezTo>
                <a:cubicBezTo>
                  <a:pt x="969438" y="1958753"/>
                  <a:pt x="979123" y="1966971"/>
                  <a:pt x="983974" y="1977887"/>
                </a:cubicBezTo>
                <a:cubicBezTo>
                  <a:pt x="992484" y="1997035"/>
                  <a:pt x="997226" y="2017644"/>
                  <a:pt x="1003852" y="2037522"/>
                </a:cubicBezTo>
                <a:lnTo>
                  <a:pt x="1023731" y="2097156"/>
                </a:lnTo>
                <a:cubicBezTo>
                  <a:pt x="1027044" y="2110408"/>
                  <a:pt x="1029745" y="2123829"/>
                  <a:pt x="1033670" y="2136913"/>
                </a:cubicBezTo>
                <a:cubicBezTo>
                  <a:pt x="1045185" y="2175297"/>
                  <a:pt x="1048846" y="2197688"/>
                  <a:pt x="1073426" y="2226365"/>
                </a:cubicBezTo>
                <a:cubicBezTo>
                  <a:pt x="1085623" y="2240595"/>
                  <a:pt x="1113183" y="2266122"/>
                  <a:pt x="1113183" y="2266122"/>
                </a:cubicBezTo>
                <a:cubicBezTo>
                  <a:pt x="1116496" y="2276061"/>
                  <a:pt x="1121067" y="2285666"/>
                  <a:pt x="1123122" y="2295939"/>
                </a:cubicBezTo>
                <a:cubicBezTo>
                  <a:pt x="1139952" y="2380089"/>
                  <a:pt x="1125220" y="2344090"/>
                  <a:pt x="1143000" y="2415209"/>
                </a:cubicBezTo>
                <a:cubicBezTo>
                  <a:pt x="1145541" y="2425373"/>
                  <a:pt x="1150061" y="2434953"/>
                  <a:pt x="1152939" y="2445026"/>
                </a:cubicBezTo>
                <a:cubicBezTo>
                  <a:pt x="1156692" y="2458160"/>
                  <a:pt x="1159126" y="2471648"/>
                  <a:pt x="1162879" y="2484782"/>
                </a:cubicBezTo>
                <a:cubicBezTo>
                  <a:pt x="1165757" y="2494856"/>
                  <a:pt x="1170545" y="2504373"/>
                  <a:pt x="1172818" y="2514600"/>
                </a:cubicBezTo>
                <a:cubicBezTo>
                  <a:pt x="1177190" y="2534273"/>
                  <a:pt x="1178385" y="2554562"/>
                  <a:pt x="1182757" y="2574235"/>
                </a:cubicBezTo>
                <a:cubicBezTo>
                  <a:pt x="1185030" y="2584462"/>
                  <a:pt x="1189818" y="2593978"/>
                  <a:pt x="1192696" y="2604052"/>
                </a:cubicBezTo>
                <a:cubicBezTo>
                  <a:pt x="1222740" y="2709206"/>
                  <a:pt x="1175272" y="2561718"/>
                  <a:pt x="1222513" y="2703443"/>
                </a:cubicBezTo>
                <a:cubicBezTo>
                  <a:pt x="1222515" y="2703448"/>
                  <a:pt x="1242388" y="2763073"/>
                  <a:pt x="1242392" y="2763078"/>
                </a:cubicBezTo>
                <a:cubicBezTo>
                  <a:pt x="1249018" y="2773017"/>
                  <a:pt x="1256928" y="2782212"/>
                  <a:pt x="1262270" y="2792896"/>
                </a:cubicBezTo>
                <a:cubicBezTo>
                  <a:pt x="1303416" y="2875190"/>
                  <a:pt x="1235123" y="2767083"/>
                  <a:pt x="1292087" y="2852530"/>
                </a:cubicBezTo>
                <a:cubicBezTo>
                  <a:pt x="1298713" y="2872408"/>
                  <a:pt x="1302594" y="2893424"/>
                  <a:pt x="1311965" y="2912165"/>
                </a:cubicBezTo>
                <a:cubicBezTo>
                  <a:pt x="1318591" y="2925417"/>
                  <a:pt x="1326341" y="2938165"/>
                  <a:pt x="1331844" y="2951922"/>
                </a:cubicBezTo>
                <a:cubicBezTo>
                  <a:pt x="1355463" y="3010969"/>
                  <a:pt x="1347017" y="3000059"/>
                  <a:pt x="1361661" y="3051313"/>
                </a:cubicBezTo>
                <a:cubicBezTo>
                  <a:pt x="1390178" y="3151126"/>
                  <a:pt x="1350468" y="2996598"/>
                  <a:pt x="1381539" y="3120887"/>
                </a:cubicBezTo>
                <a:cubicBezTo>
                  <a:pt x="1388165" y="3114261"/>
                  <a:pt x="1396597" y="3109044"/>
                  <a:pt x="1401418" y="3101009"/>
                </a:cubicBezTo>
                <a:cubicBezTo>
                  <a:pt x="1411154" y="3084782"/>
                  <a:pt x="1418243" y="3033709"/>
                  <a:pt x="1421296" y="3021496"/>
                </a:cubicBezTo>
                <a:cubicBezTo>
                  <a:pt x="1423837" y="3011332"/>
                  <a:pt x="1428694" y="3001842"/>
                  <a:pt x="1431235" y="2991678"/>
                </a:cubicBezTo>
                <a:cubicBezTo>
                  <a:pt x="1435332" y="2975289"/>
                  <a:pt x="1436729" y="2958280"/>
                  <a:pt x="1441174" y="2941982"/>
                </a:cubicBezTo>
                <a:cubicBezTo>
                  <a:pt x="1446687" y="2921767"/>
                  <a:pt x="1461052" y="2882348"/>
                  <a:pt x="1461052" y="2882348"/>
                </a:cubicBezTo>
                <a:cubicBezTo>
                  <a:pt x="1464365" y="2859157"/>
                  <a:pt x="1469928" y="2836177"/>
                  <a:pt x="1470992" y="2812774"/>
                </a:cubicBezTo>
                <a:cubicBezTo>
                  <a:pt x="1476560" y="2690273"/>
                  <a:pt x="1472396" y="2567356"/>
                  <a:pt x="1480931" y="2445026"/>
                </a:cubicBezTo>
                <a:cubicBezTo>
                  <a:pt x="1482389" y="2424123"/>
                  <a:pt x="1495727" y="2405719"/>
                  <a:pt x="1500809" y="2385391"/>
                </a:cubicBezTo>
                <a:cubicBezTo>
                  <a:pt x="1515830" y="2325306"/>
                  <a:pt x="1506428" y="2358596"/>
                  <a:pt x="1530626" y="2286000"/>
                </a:cubicBezTo>
                <a:cubicBezTo>
                  <a:pt x="1533939" y="2276061"/>
                  <a:pt x="1534753" y="2264899"/>
                  <a:pt x="1540565" y="2256182"/>
                </a:cubicBezTo>
                <a:lnTo>
                  <a:pt x="1560444" y="2226365"/>
                </a:lnTo>
                <a:cubicBezTo>
                  <a:pt x="1563919" y="2215940"/>
                  <a:pt x="1576249" y="2170233"/>
                  <a:pt x="1590261" y="2166730"/>
                </a:cubicBezTo>
                <a:cubicBezTo>
                  <a:pt x="1599352" y="2164457"/>
                  <a:pt x="1603513" y="2179983"/>
                  <a:pt x="1610139" y="2186609"/>
                </a:cubicBezTo>
                <a:cubicBezTo>
                  <a:pt x="1616765" y="2206487"/>
                  <a:pt x="1624936" y="2225915"/>
                  <a:pt x="1630018" y="2246243"/>
                </a:cubicBezTo>
                <a:cubicBezTo>
                  <a:pt x="1633331" y="2259495"/>
                  <a:pt x="1636994" y="2272665"/>
                  <a:pt x="1639957" y="2286000"/>
                </a:cubicBezTo>
                <a:cubicBezTo>
                  <a:pt x="1643622" y="2302491"/>
                  <a:pt x="1645799" y="2319307"/>
                  <a:pt x="1649896" y="2335696"/>
                </a:cubicBezTo>
                <a:cubicBezTo>
                  <a:pt x="1652437" y="2345860"/>
                  <a:pt x="1656522" y="2355574"/>
                  <a:pt x="1659835" y="2365513"/>
                </a:cubicBezTo>
                <a:cubicBezTo>
                  <a:pt x="1661205" y="2376474"/>
                  <a:pt x="1665198" y="2450652"/>
                  <a:pt x="1679713" y="2474843"/>
                </a:cubicBezTo>
                <a:cubicBezTo>
                  <a:pt x="1684534" y="2482879"/>
                  <a:pt x="1692966" y="2488096"/>
                  <a:pt x="1699592" y="2494722"/>
                </a:cubicBezTo>
                <a:lnTo>
                  <a:pt x="1729409" y="2584174"/>
                </a:lnTo>
                <a:lnTo>
                  <a:pt x="1739348" y="2613991"/>
                </a:lnTo>
                <a:lnTo>
                  <a:pt x="1749287" y="2643809"/>
                </a:lnTo>
                <a:cubicBezTo>
                  <a:pt x="1759226" y="2640496"/>
                  <a:pt x="1770388" y="2639681"/>
                  <a:pt x="1779105" y="2633869"/>
                </a:cubicBezTo>
                <a:cubicBezTo>
                  <a:pt x="1790800" y="2626072"/>
                  <a:pt x="1798124" y="2613050"/>
                  <a:pt x="1808922" y="2604052"/>
                </a:cubicBezTo>
                <a:cubicBezTo>
                  <a:pt x="1818099" y="2596405"/>
                  <a:pt x="1828800" y="2590800"/>
                  <a:pt x="1838739" y="2584174"/>
                </a:cubicBezTo>
                <a:lnTo>
                  <a:pt x="1878496" y="2524539"/>
                </a:lnTo>
                <a:lnTo>
                  <a:pt x="1898374" y="2494722"/>
                </a:lnTo>
                <a:cubicBezTo>
                  <a:pt x="1902560" y="2482163"/>
                  <a:pt x="1908700" y="2448924"/>
                  <a:pt x="1928192" y="2445026"/>
                </a:cubicBezTo>
                <a:cubicBezTo>
                  <a:pt x="1938465" y="2442971"/>
                  <a:pt x="1948070" y="2451652"/>
                  <a:pt x="1958009" y="2454965"/>
                </a:cubicBezTo>
                <a:cubicBezTo>
                  <a:pt x="1962513" y="2472982"/>
                  <a:pt x="1979760" y="2546290"/>
                  <a:pt x="1987826" y="2554356"/>
                </a:cubicBezTo>
                <a:lnTo>
                  <a:pt x="2007705" y="2574235"/>
                </a:lnTo>
                <a:lnTo>
                  <a:pt x="2037522" y="2663687"/>
                </a:lnTo>
                <a:lnTo>
                  <a:pt x="2047461" y="2693504"/>
                </a:lnTo>
                <a:cubicBezTo>
                  <a:pt x="2050774" y="2703443"/>
                  <a:pt x="2049991" y="2715914"/>
                  <a:pt x="2057400" y="2723322"/>
                </a:cubicBezTo>
                <a:lnTo>
                  <a:pt x="2077279" y="2743200"/>
                </a:lnTo>
                <a:cubicBezTo>
                  <a:pt x="2100470" y="2812774"/>
                  <a:pt x="2077279" y="2809461"/>
                  <a:pt x="2126974" y="2792896"/>
                </a:cubicBezTo>
                <a:cubicBezTo>
                  <a:pt x="2151488" y="2694837"/>
                  <a:pt x="2118814" y="2796557"/>
                  <a:pt x="2156792" y="2733261"/>
                </a:cubicBezTo>
                <a:cubicBezTo>
                  <a:pt x="2162182" y="2724277"/>
                  <a:pt x="2162046" y="2712814"/>
                  <a:pt x="2166731" y="2703443"/>
                </a:cubicBezTo>
                <a:cubicBezTo>
                  <a:pt x="2172073" y="2692759"/>
                  <a:pt x="2181267" y="2684310"/>
                  <a:pt x="2186609" y="2673626"/>
                </a:cubicBezTo>
                <a:cubicBezTo>
                  <a:pt x="2191294" y="2664255"/>
                  <a:pt x="2191158" y="2652793"/>
                  <a:pt x="2196548" y="2643809"/>
                </a:cubicBezTo>
                <a:cubicBezTo>
                  <a:pt x="2201369" y="2635774"/>
                  <a:pt x="2210803" y="2631427"/>
                  <a:pt x="2216426" y="2623930"/>
                </a:cubicBezTo>
                <a:cubicBezTo>
                  <a:pt x="2230760" y="2604818"/>
                  <a:pt x="2239290" y="2581190"/>
                  <a:pt x="2256183" y="2564296"/>
                </a:cubicBezTo>
                <a:cubicBezTo>
                  <a:pt x="2284507" y="2535970"/>
                  <a:pt x="2270863" y="2552214"/>
                  <a:pt x="2295939" y="2514600"/>
                </a:cubicBezTo>
                <a:cubicBezTo>
                  <a:pt x="2330879" y="2567007"/>
                  <a:pt x="2304364" y="2519993"/>
                  <a:pt x="2325757" y="2584174"/>
                </a:cubicBezTo>
                <a:cubicBezTo>
                  <a:pt x="2331399" y="2601100"/>
                  <a:pt x="2339993" y="2616943"/>
                  <a:pt x="2345635" y="2633869"/>
                </a:cubicBezTo>
                <a:cubicBezTo>
                  <a:pt x="2352004" y="2652976"/>
                  <a:pt x="2355941" y="2684299"/>
                  <a:pt x="2365513" y="2703443"/>
                </a:cubicBezTo>
                <a:cubicBezTo>
                  <a:pt x="2374153" y="2720722"/>
                  <a:pt x="2387337" y="2735552"/>
                  <a:pt x="2395331" y="2753139"/>
                </a:cubicBezTo>
                <a:cubicBezTo>
                  <a:pt x="2404002" y="2772214"/>
                  <a:pt x="2408583" y="2792896"/>
                  <a:pt x="2415209" y="2812774"/>
                </a:cubicBezTo>
                <a:cubicBezTo>
                  <a:pt x="2418522" y="2822713"/>
                  <a:pt x="2423093" y="2832318"/>
                  <a:pt x="2425148" y="2842591"/>
                </a:cubicBezTo>
                <a:cubicBezTo>
                  <a:pt x="2428461" y="2859156"/>
                  <a:pt x="2429155" y="2876469"/>
                  <a:pt x="2435087" y="2892287"/>
                </a:cubicBezTo>
                <a:cubicBezTo>
                  <a:pt x="2439281" y="2903472"/>
                  <a:pt x="2450114" y="2911188"/>
                  <a:pt x="2454965" y="2922104"/>
                </a:cubicBezTo>
                <a:cubicBezTo>
                  <a:pt x="2463475" y="2941252"/>
                  <a:pt x="2467062" y="2962284"/>
                  <a:pt x="2474844" y="2981739"/>
                </a:cubicBezTo>
                <a:cubicBezTo>
                  <a:pt x="2480347" y="2995496"/>
                  <a:pt x="2488096" y="3008244"/>
                  <a:pt x="2494722" y="3021496"/>
                </a:cubicBezTo>
                <a:cubicBezTo>
                  <a:pt x="2495302" y="3031364"/>
                  <a:pt x="2488672" y="3168422"/>
                  <a:pt x="2514600" y="3220278"/>
                </a:cubicBezTo>
                <a:cubicBezTo>
                  <a:pt x="2519942" y="3230962"/>
                  <a:pt x="2527853" y="3240157"/>
                  <a:pt x="2534479" y="3250096"/>
                </a:cubicBezTo>
                <a:cubicBezTo>
                  <a:pt x="2557950" y="3343983"/>
                  <a:pt x="2542139" y="3305173"/>
                  <a:pt x="2574235" y="3369365"/>
                </a:cubicBezTo>
                <a:cubicBezTo>
                  <a:pt x="2577548" y="3382617"/>
                  <a:pt x="2578065" y="3396904"/>
                  <a:pt x="2584174" y="3409122"/>
                </a:cubicBezTo>
                <a:cubicBezTo>
                  <a:pt x="2594858" y="3430490"/>
                  <a:pt x="2623931" y="3468756"/>
                  <a:pt x="2623931" y="3468756"/>
                </a:cubicBezTo>
                <a:cubicBezTo>
                  <a:pt x="2648494" y="3542447"/>
                  <a:pt x="2634438" y="3509649"/>
                  <a:pt x="2663687" y="3568148"/>
                </a:cubicBezTo>
                <a:cubicBezTo>
                  <a:pt x="2673626" y="3564835"/>
                  <a:pt x="2687415" y="3566734"/>
                  <a:pt x="2693505" y="3558209"/>
                </a:cubicBezTo>
                <a:cubicBezTo>
                  <a:pt x="2698024" y="3551882"/>
                  <a:pt x="2716093" y="3486828"/>
                  <a:pt x="2723322" y="3468756"/>
                </a:cubicBezTo>
                <a:cubicBezTo>
                  <a:pt x="2729948" y="3452191"/>
                  <a:pt x="2735221" y="3435018"/>
                  <a:pt x="2743200" y="3419061"/>
                </a:cubicBezTo>
                <a:cubicBezTo>
                  <a:pt x="2748542" y="3408377"/>
                  <a:pt x="2757737" y="3399927"/>
                  <a:pt x="2763079" y="3389243"/>
                </a:cubicBezTo>
                <a:cubicBezTo>
                  <a:pt x="2771058" y="3373286"/>
                  <a:pt x="2776331" y="3356113"/>
                  <a:pt x="2782957" y="3339548"/>
                </a:cubicBezTo>
                <a:cubicBezTo>
                  <a:pt x="2786270" y="3306417"/>
                  <a:pt x="2785920" y="3272713"/>
                  <a:pt x="2792896" y="3240156"/>
                </a:cubicBezTo>
                <a:cubicBezTo>
                  <a:pt x="2796000" y="3225669"/>
                  <a:pt x="2805679" y="3213407"/>
                  <a:pt x="2812774" y="3200400"/>
                </a:cubicBezTo>
                <a:cubicBezTo>
                  <a:pt x="2825565" y="3176951"/>
                  <a:pt x="2839961" y="3154394"/>
                  <a:pt x="2852531" y="3130826"/>
                </a:cubicBezTo>
                <a:cubicBezTo>
                  <a:pt x="2866476" y="3104680"/>
                  <a:pt x="2878097" y="3077327"/>
                  <a:pt x="2892287" y="3051313"/>
                </a:cubicBezTo>
                <a:cubicBezTo>
                  <a:pt x="2898007" y="3040826"/>
                  <a:pt x="2906445" y="3031983"/>
                  <a:pt x="2912165" y="3021496"/>
                </a:cubicBezTo>
                <a:cubicBezTo>
                  <a:pt x="2926355" y="2995481"/>
                  <a:pt x="2938670" y="2968487"/>
                  <a:pt x="2951922" y="2941982"/>
                </a:cubicBezTo>
                <a:cubicBezTo>
                  <a:pt x="2961861" y="2922104"/>
                  <a:pt x="2969411" y="2900840"/>
                  <a:pt x="2981739" y="2882348"/>
                </a:cubicBezTo>
                <a:lnTo>
                  <a:pt x="3001618" y="2852530"/>
                </a:lnTo>
                <a:cubicBezTo>
                  <a:pt x="3004931" y="2835965"/>
                  <a:pt x="3004903" y="2818362"/>
                  <a:pt x="3011557" y="2802835"/>
                </a:cubicBezTo>
                <a:cubicBezTo>
                  <a:pt x="3015248" y="2794222"/>
                  <a:pt x="3025988" y="2790581"/>
                  <a:pt x="3031435" y="2782956"/>
                </a:cubicBezTo>
                <a:cubicBezTo>
                  <a:pt x="3042663" y="2767236"/>
                  <a:pt x="3050881" y="2749559"/>
                  <a:pt x="3061252" y="2733261"/>
                </a:cubicBezTo>
                <a:cubicBezTo>
                  <a:pt x="3074078" y="2713105"/>
                  <a:pt x="3087757" y="2693504"/>
                  <a:pt x="3101009" y="2673626"/>
                </a:cubicBezTo>
                <a:lnTo>
                  <a:pt x="3120887" y="2643809"/>
                </a:lnTo>
                <a:cubicBezTo>
                  <a:pt x="3145401" y="2545750"/>
                  <a:pt x="3112727" y="2647470"/>
                  <a:pt x="3150705" y="2584174"/>
                </a:cubicBezTo>
                <a:cubicBezTo>
                  <a:pt x="3156095" y="2575190"/>
                  <a:pt x="3155959" y="2563727"/>
                  <a:pt x="3160644" y="2554356"/>
                </a:cubicBezTo>
                <a:cubicBezTo>
                  <a:pt x="3165986" y="2543672"/>
                  <a:pt x="3173896" y="2534478"/>
                  <a:pt x="3180522" y="2524539"/>
                </a:cubicBezTo>
                <a:cubicBezTo>
                  <a:pt x="3190461" y="2527852"/>
                  <a:pt x="3204250" y="2525953"/>
                  <a:pt x="3210339" y="2534478"/>
                </a:cubicBezTo>
                <a:cubicBezTo>
                  <a:pt x="3222518" y="2551529"/>
                  <a:pt x="3218595" y="2576678"/>
                  <a:pt x="3230218" y="2594113"/>
                </a:cubicBezTo>
                <a:cubicBezTo>
                  <a:pt x="3255294" y="2631727"/>
                  <a:pt x="3241650" y="2615483"/>
                  <a:pt x="3269974" y="2643809"/>
                </a:cubicBezTo>
                <a:cubicBezTo>
                  <a:pt x="3352408" y="2561375"/>
                  <a:pt x="3271118" y="2646413"/>
                  <a:pt x="3339548" y="2564296"/>
                </a:cubicBezTo>
                <a:cubicBezTo>
                  <a:pt x="3345547" y="2557097"/>
                  <a:pt x="3353572" y="2551734"/>
                  <a:pt x="3359426" y="2544417"/>
                </a:cubicBezTo>
                <a:cubicBezTo>
                  <a:pt x="3366888" y="2535089"/>
                  <a:pt x="3371531" y="2523670"/>
                  <a:pt x="3379305" y="2514600"/>
                </a:cubicBezTo>
                <a:cubicBezTo>
                  <a:pt x="3391502" y="2500370"/>
                  <a:pt x="3406864" y="2489073"/>
                  <a:pt x="3419061" y="2474843"/>
                </a:cubicBezTo>
                <a:cubicBezTo>
                  <a:pt x="3433402" y="2458111"/>
                  <a:pt x="3438914" y="2437090"/>
                  <a:pt x="3458818" y="2425148"/>
                </a:cubicBezTo>
                <a:cubicBezTo>
                  <a:pt x="3467802" y="2419758"/>
                  <a:pt x="3478696" y="2418522"/>
                  <a:pt x="3488635" y="2415209"/>
                </a:cubicBezTo>
                <a:cubicBezTo>
                  <a:pt x="3537784" y="2341482"/>
                  <a:pt x="3481181" y="2422166"/>
                  <a:pt x="3528392" y="2365513"/>
                </a:cubicBezTo>
                <a:cubicBezTo>
                  <a:pt x="3538997" y="2352787"/>
                  <a:pt x="3548581" y="2339236"/>
                  <a:pt x="3558209" y="2325756"/>
                </a:cubicBezTo>
                <a:cubicBezTo>
                  <a:pt x="3565152" y="2316036"/>
                  <a:pt x="3569640" y="2304385"/>
                  <a:pt x="3578087" y="2295939"/>
                </a:cubicBezTo>
                <a:cubicBezTo>
                  <a:pt x="3586534" y="2287492"/>
                  <a:pt x="3597966" y="2282687"/>
                  <a:pt x="3607905" y="2276061"/>
                </a:cubicBezTo>
                <a:lnTo>
                  <a:pt x="3687418" y="2355574"/>
                </a:lnTo>
                <a:cubicBezTo>
                  <a:pt x="3697357" y="2365513"/>
                  <a:pt x="3705540" y="2377594"/>
                  <a:pt x="3717235" y="2385391"/>
                </a:cubicBezTo>
                <a:cubicBezTo>
                  <a:pt x="3754849" y="2410467"/>
                  <a:pt x="3738605" y="2396822"/>
                  <a:pt x="3766931" y="2425148"/>
                </a:cubicBezTo>
                <a:cubicBezTo>
                  <a:pt x="3776870" y="2421835"/>
                  <a:pt x="3787764" y="2420599"/>
                  <a:pt x="3796748" y="2415209"/>
                </a:cubicBezTo>
                <a:cubicBezTo>
                  <a:pt x="3822176" y="2399952"/>
                  <a:pt x="3815740" y="2390770"/>
                  <a:pt x="3826565" y="2365513"/>
                </a:cubicBezTo>
                <a:cubicBezTo>
                  <a:pt x="3832402" y="2351894"/>
                  <a:pt x="3839093" y="2338620"/>
                  <a:pt x="3846444" y="2325756"/>
                </a:cubicBezTo>
                <a:cubicBezTo>
                  <a:pt x="3874963" y="2275848"/>
                  <a:pt x="3860456" y="2316252"/>
                  <a:pt x="3886200" y="2256182"/>
                </a:cubicBezTo>
                <a:cubicBezTo>
                  <a:pt x="3896411" y="2232356"/>
                  <a:pt x="3898875" y="2211821"/>
                  <a:pt x="3906079" y="2186609"/>
                </a:cubicBezTo>
                <a:cubicBezTo>
                  <a:pt x="3915830" y="2152481"/>
                  <a:pt x="3918224" y="2152380"/>
                  <a:pt x="3935896" y="2117035"/>
                </a:cubicBezTo>
                <a:cubicBezTo>
                  <a:pt x="3945835" y="2126974"/>
                  <a:pt x="3957916" y="2135157"/>
                  <a:pt x="3965713" y="2146852"/>
                </a:cubicBezTo>
                <a:cubicBezTo>
                  <a:pt x="3971524" y="2155569"/>
                  <a:pt x="3970967" y="2167298"/>
                  <a:pt x="3975652" y="2176669"/>
                </a:cubicBezTo>
                <a:cubicBezTo>
                  <a:pt x="3984292" y="2193948"/>
                  <a:pt x="3996830" y="2209086"/>
                  <a:pt x="4005470" y="2226365"/>
                </a:cubicBezTo>
                <a:cubicBezTo>
                  <a:pt x="4021637" y="2258699"/>
                  <a:pt x="4006804" y="2257517"/>
                  <a:pt x="4035287" y="2286000"/>
                </a:cubicBezTo>
                <a:cubicBezTo>
                  <a:pt x="4043734" y="2294447"/>
                  <a:pt x="4055166" y="2299252"/>
                  <a:pt x="4065105" y="2305878"/>
                </a:cubicBezTo>
                <a:cubicBezTo>
                  <a:pt x="4077823" y="2324955"/>
                  <a:pt x="4104080" y="2368566"/>
                  <a:pt x="4124739" y="2375452"/>
                </a:cubicBezTo>
                <a:cubicBezTo>
                  <a:pt x="4133629" y="2378415"/>
                  <a:pt x="4137992" y="2362200"/>
                  <a:pt x="4144618" y="2355574"/>
                </a:cubicBezTo>
                <a:cubicBezTo>
                  <a:pt x="4191859" y="2213849"/>
                  <a:pt x="4144392" y="2361335"/>
                  <a:pt x="4174435" y="2256182"/>
                </a:cubicBezTo>
                <a:cubicBezTo>
                  <a:pt x="4192817" y="2191845"/>
                  <a:pt x="4189548" y="2244595"/>
                  <a:pt x="4204252" y="2126974"/>
                </a:cubicBezTo>
                <a:cubicBezTo>
                  <a:pt x="4208550" y="2092595"/>
                  <a:pt x="4215944" y="2024669"/>
                  <a:pt x="4224131" y="1987826"/>
                </a:cubicBezTo>
                <a:cubicBezTo>
                  <a:pt x="4233021" y="1947822"/>
                  <a:pt x="4245058" y="1908560"/>
                  <a:pt x="4253948" y="1868556"/>
                </a:cubicBezTo>
                <a:cubicBezTo>
                  <a:pt x="4260146" y="1840663"/>
                  <a:pt x="4269863" y="1765110"/>
                  <a:pt x="4273826" y="1739348"/>
                </a:cubicBezTo>
                <a:cubicBezTo>
                  <a:pt x="4276814" y="1719923"/>
                  <a:pt x="4285111" y="1662874"/>
                  <a:pt x="4293705" y="1639956"/>
                </a:cubicBezTo>
                <a:cubicBezTo>
                  <a:pt x="4298907" y="1626083"/>
                  <a:pt x="4306957" y="1613452"/>
                  <a:pt x="4313583" y="1600200"/>
                </a:cubicBezTo>
                <a:cubicBezTo>
                  <a:pt x="4320209" y="1573696"/>
                  <a:pt x="4328103" y="1547477"/>
                  <a:pt x="4333461" y="1520687"/>
                </a:cubicBezTo>
                <a:cubicBezTo>
                  <a:pt x="4336774" y="1504122"/>
                  <a:pt x="4337468" y="1486809"/>
                  <a:pt x="4343400" y="1470991"/>
                </a:cubicBezTo>
                <a:cubicBezTo>
                  <a:pt x="4347594" y="1459806"/>
                  <a:pt x="4356653" y="1451113"/>
                  <a:pt x="4363279" y="1441174"/>
                </a:cubicBezTo>
                <a:cubicBezTo>
                  <a:pt x="4366592" y="1427922"/>
                  <a:pt x="4359558" y="1401417"/>
                  <a:pt x="4373218" y="1401417"/>
                </a:cubicBezTo>
                <a:cubicBezTo>
                  <a:pt x="4386878" y="1401417"/>
                  <a:pt x="4381080" y="1427673"/>
                  <a:pt x="4383157" y="1441174"/>
                </a:cubicBezTo>
                <a:cubicBezTo>
                  <a:pt x="4404162" y="1577706"/>
                  <a:pt x="4377497" y="1483828"/>
                  <a:pt x="4412974" y="1590261"/>
                </a:cubicBezTo>
                <a:cubicBezTo>
                  <a:pt x="4416287" y="1600200"/>
                  <a:pt x="4415505" y="1612670"/>
                  <a:pt x="4422913" y="1620078"/>
                </a:cubicBezTo>
                <a:lnTo>
                  <a:pt x="4442792" y="1639956"/>
                </a:lnTo>
                <a:cubicBezTo>
                  <a:pt x="4446105" y="1649895"/>
                  <a:pt x="4449974" y="1659666"/>
                  <a:pt x="4452731" y="1669774"/>
                </a:cubicBezTo>
                <a:cubicBezTo>
                  <a:pt x="4459919" y="1696131"/>
                  <a:pt x="4463970" y="1723369"/>
                  <a:pt x="4472609" y="1749287"/>
                </a:cubicBezTo>
                <a:cubicBezTo>
                  <a:pt x="4479235" y="1769165"/>
                  <a:pt x="4487405" y="1788594"/>
                  <a:pt x="4492487" y="1808922"/>
                </a:cubicBezTo>
                <a:cubicBezTo>
                  <a:pt x="4497530" y="1829092"/>
                  <a:pt x="4503811" y="1858537"/>
                  <a:pt x="4512365" y="1878496"/>
                </a:cubicBezTo>
                <a:cubicBezTo>
                  <a:pt x="4518202" y="1892114"/>
                  <a:pt x="4526407" y="1904634"/>
                  <a:pt x="4532244" y="1918252"/>
                </a:cubicBezTo>
                <a:cubicBezTo>
                  <a:pt x="4576132" y="2020654"/>
                  <a:pt x="4496112" y="1855925"/>
                  <a:pt x="4562061" y="1987826"/>
                </a:cubicBezTo>
                <a:cubicBezTo>
                  <a:pt x="4572000" y="1984513"/>
                  <a:pt x="4583698" y="1984432"/>
                  <a:pt x="4591879" y="1977887"/>
                </a:cubicBezTo>
                <a:cubicBezTo>
                  <a:pt x="4602728" y="1969208"/>
                  <a:pt x="4627808" y="1917244"/>
                  <a:pt x="4631635" y="1908313"/>
                </a:cubicBezTo>
                <a:cubicBezTo>
                  <a:pt x="4635762" y="1898683"/>
                  <a:pt x="4636184" y="1887480"/>
                  <a:pt x="4641574" y="1878496"/>
                </a:cubicBezTo>
                <a:cubicBezTo>
                  <a:pt x="4646395" y="1870461"/>
                  <a:pt x="4654826" y="1865243"/>
                  <a:pt x="4661452" y="1858617"/>
                </a:cubicBezTo>
                <a:cubicBezTo>
                  <a:pt x="4664765" y="1848678"/>
                  <a:pt x="4668635" y="1838908"/>
                  <a:pt x="4671392" y="1828800"/>
                </a:cubicBezTo>
                <a:cubicBezTo>
                  <a:pt x="4678581" y="1802443"/>
                  <a:pt x="4679052" y="1773723"/>
                  <a:pt x="4691270" y="1749287"/>
                </a:cubicBezTo>
                <a:cubicBezTo>
                  <a:pt x="4715833" y="1700159"/>
                  <a:pt x="4706463" y="1723586"/>
                  <a:pt x="4721087" y="1679713"/>
                </a:cubicBezTo>
                <a:cubicBezTo>
                  <a:pt x="4742687" y="1550109"/>
                  <a:pt x="4728218" y="1598679"/>
                  <a:pt x="4750905" y="1530626"/>
                </a:cubicBezTo>
                <a:cubicBezTo>
                  <a:pt x="4756139" y="1499224"/>
                  <a:pt x="4767941" y="1431258"/>
                  <a:pt x="4770783" y="1401417"/>
                </a:cubicBezTo>
                <a:cubicBezTo>
                  <a:pt x="4775192" y="1355126"/>
                  <a:pt x="4775587" y="1308485"/>
                  <a:pt x="4780722" y="1262269"/>
                </a:cubicBezTo>
                <a:cubicBezTo>
                  <a:pt x="4784440" y="1228805"/>
                  <a:pt x="4793061" y="1222851"/>
                  <a:pt x="4800600" y="1192696"/>
                </a:cubicBezTo>
                <a:cubicBezTo>
                  <a:pt x="4806272" y="1170007"/>
                  <a:pt x="4809117" y="1135906"/>
                  <a:pt x="4820479" y="1113182"/>
                </a:cubicBezTo>
                <a:cubicBezTo>
                  <a:pt x="4825821" y="1102498"/>
                  <a:pt x="4833731" y="1093304"/>
                  <a:pt x="4840357" y="1083365"/>
                </a:cubicBezTo>
                <a:cubicBezTo>
                  <a:pt x="4856727" y="985142"/>
                  <a:pt x="4845092" y="1019957"/>
                  <a:pt x="4860235" y="1103243"/>
                </a:cubicBezTo>
                <a:cubicBezTo>
                  <a:pt x="4865379" y="1131535"/>
                  <a:pt x="4874136" y="1139004"/>
                  <a:pt x="4890052" y="1162878"/>
                </a:cubicBezTo>
                <a:cubicBezTo>
                  <a:pt x="4899991" y="1196008"/>
                  <a:pt x="4910368" y="1229011"/>
                  <a:pt x="4919870" y="1262269"/>
                </a:cubicBezTo>
                <a:cubicBezTo>
                  <a:pt x="4923623" y="1275404"/>
                  <a:pt x="4924428" y="1289470"/>
                  <a:pt x="4929809" y="1302026"/>
                </a:cubicBezTo>
                <a:cubicBezTo>
                  <a:pt x="4934514" y="1313005"/>
                  <a:pt x="4943061" y="1321904"/>
                  <a:pt x="4949687" y="1331843"/>
                </a:cubicBezTo>
                <a:cubicBezTo>
                  <a:pt x="4956313" y="1351721"/>
                  <a:pt x="4957942" y="1374044"/>
                  <a:pt x="4969565" y="1391478"/>
                </a:cubicBezTo>
                <a:cubicBezTo>
                  <a:pt x="5038329" y="1494622"/>
                  <a:pt x="4933664" y="1334956"/>
                  <a:pt x="5009322" y="1461052"/>
                </a:cubicBezTo>
                <a:cubicBezTo>
                  <a:pt x="5021614" y="1481538"/>
                  <a:pt x="5049079" y="1520687"/>
                  <a:pt x="5049079" y="1520687"/>
                </a:cubicBezTo>
                <a:cubicBezTo>
                  <a:pt x="5085326" y="1629428"/>
                  <a:pt x="5027517" y="1464719"/>
                  <a:pt x="5078896" y="1580322"/>
                </a:cubicBezTo>
                <a:cubicBezTo>
                  <a:pt x="5087406" y="1599469"/>
                  <a:pt x="5087151" y="1622522"/>
                  <a:pt x="5098774" y="1639956"/>
                </a:cubicBezTo>
                <a:lnTo>
                  <a:pt x="5138531" y="1699591"/>
                </a:lnTo>
                <a:cubicBezTo>
                  <a:pt x="5141182" y="1710193"/>
                  <a:pt x="5166880" y="1821629"/>
                  <a:pt x="5178287" y="1838739"/>
                </a:cubicBezTo>
                <a:lnTo>
                  <a:pt x="5198165" y="1868556"/>
                </a:lnTo>
                <a:cubicBezTo>
                  <a:pt x="5204791" y="1861930"/>
                  <a:pt x="5210727" y="1854532"/>
                  <a:pt x="5218044" y="1848678"/>
                </a:cubicBezTo>
                <a:cubicBezTo>
                  <a:pt x="5227372" y="1841216"/>
                  <a:pt x="5240399" y="1838128"/>
                  <a:pt x="5247861" y="1828800"/>
                </a:cubicBezTo>
                <a:cubicBezTo>
                  <a:pt x="5254406" y="1820619"/>
                  <a:pt x="5251514" y="1807364"/>
                  <a:pt x="5257800" y="1798982"/>
                </a:cubicBezTo>
                <a:cubicBezTo>
                  <a:pt x="5271856" y="1780241"/>
                  <a:pt x="5307496" y="1749287"/>
                  <a:pt x="5307496" y="1749287"/>
                </a:cubicBezTo>
                <a:cubicBezTo>
                  <a:pt x="5310809" y="1739348"/>
                  <a:pt x="5312750" y="1728840"/>
                  <a:pt x="5317435" y="1719469"/>
                </a:cubicBezTo>
                <a:cubicBezTo>
                  <a:pt x="5337831" y="1678677"/>
                  <a:pt x="5332538" y="1700592"/>
                  <a:pt x="5357192" y="1669774"/>
                </a:cubicBezTo>
                <a:cubicBezTo>
                  <a:pt x="5364654" y="1660446"/>
                  <a:pt x="5370444" y="1649895"/>
                  <a:pt x="5377070" y="1639956"/>
                </a:cubicBezTo>
                <a:cubicBezTo>
                  <a:pt x="5380254" y="1627219"/>
                  <a:pt x="5389819" y="1584640"/>
                  <a:pt x="5396948" y="1570382"/>
                </a:cubicBezTo>
                <a:cubicBezTo>
                  <a:pt x="5402290" y="1559698"/>
                  <a:pt x="5411975" y="1551481"/>
                  <a:pt x="5416826" y="1540565"/>
                </a:cubicBezTo>
                <a:cubicBezTo>
                  <a:pt x="5425336" y="1521417"/>
                  <a:pt x="5430079" y="1500808"/>
                  <a:pt x="5436705" y="1480930"/>
                </a:cubicBezTo>
                <a:cubicBezTo>
                  <a:pt x="5440018" y="1470991"/>
                  <a:pt x="5440833" y="1459830"/>
                  <a:pt x="5446644" y="1451113"/>
                </a:cubicBezTo>
                <a:cubicBezTo>
                  <a:pt x="5453270" y="1441174"/>
                  <a:pt x="5459579" y="1431016"/>
                  <a:pt x="5466522" y="1421296"/>
                </a:cubicBezTo>
                <a:cubicBezTo>
                  <a:pt x="5476150" y="1407816"/>
                  <a:pt x="5485431" y="1394006"/>
                  <a:pt x="5496339" y="1381539"/>
                </a:cubicBezTo>
                <a:cubicBezTo>
                  <a:pt x="5508680" y="1367434"/>
                  <a:pt x="5536096" y="1341782"/>
                  <a:pt x="5536096" y="1341782"/>
                </a:cubicBezTo>
                <a:cubicBezTo>
                  <a:pt x="5539409" y="1331843"/>
                  <a:pt x="5538627" y="1319373"/>
                  <a:pt x="5546035" y="1311965"/>
                </a:cubicBezTo>
                <a:cubicBezTo>
                  <a:pt x="5609639" y="1248362"/>
                  <a:pt x="5590279" y="1296418"/>
                  <a:pt x="5625548" y="1252330"/>
                </a:cubicBezTo>
                <a:cubicBezTo>
                  <a:pt x="5651239" y="1220215"/>
                  <a:pt x="5644169" y="1210098"/>
                  <a:pt x="5685183" y="1182756"/>
                </a:cubicBezTo>
                <a:cubicBezTo>
                  <a:pt x="5695122" y="1176130"/>
                  <a:pt x="5706010" y="1170744"/>
                  <a:pt x="5715000" y="1162878"/>
                </a:cubicBezTo>
                <a:cubicBezTo>
                  <a:pt x="5732631" y="1147451"/>
                  <a:pt x="5748131" y="1129747"/>
                  <a:pt x="5764696" y="1113182"/>
                </a:cubicBezTo>
                <a:cubicBezTo>
                  <a:pt x="5774635" y="1103243"/>
                  <a:pt x="5782818" y="1091162"/>
                  <a:pt x="5794513" y="1083365"/>
                </a:cubicBezTo>
                <a:lnTo>
                  <a:pt x="5824331" y="1063487"/>
                </a:lnTo>
                <a:cubicBezTo>
                  <a:pt x="5834270" y="1050235"/>
                  <a:pt x="5842435" y="1035444"/>
                  <a:pt x="5854148" y="1023730"/>
                </a:cubicBezTo>
                <a:cubicBezTo>
                  <a:pt x="5905804" y="972073"/>
                  <a:pt x="5864503" y="1033151"/>
                  <a:pt x="5903844" y="983974"/>
                </a:cubicBezTo>
                <a:cubicBezTo>
                  <a:pt x="5941709" y="936643"/>
                  <a:pt x="5902422" y="968356"/>
                  <a:pt x="5953539" y="934278"/>
                </a:cubicBezTo>
                <a:cubicBezTo>
                  <a:pt x="5960165" y="924339"/>
                  <a:pt x="5965956" y="913789"/>
                  <a:pt x="5973418" y="904461"/>
                </a:cubicBezTo>
                <a:cubicBezTo>
                  <a:pt x="5979272" y="897144"/>
                  <a:pt x="5987674" y="892079"/>
                  <a:pt x="5993296" y="884582"/>
                </a:cubicBezTo>
                <a:cubicBezTo>
                  <a:pt x="6007630" y="865470"/>
                  <a:pt x="6019800" y="844826"/>
                  <a:pt x="6033052" y="824948"/>
                </a:cubicBezTo>
                <a:lnTo>
                  <a:pt x="6052931" y="795130"/>
                </a:lnTo>
                <a:cubicBezTo>
                  <a:pt x="6059557" y="785191"/>
                  <a:pt x="6064362" y="773760"/>
                  <a:pt x="6072809" y="765313"/>
                </a:cubicBezTo>
                <a:cubicBezTo>
                  <a:pt x="6134218" y="703904"/>
                  <a:pt x="6103763" y="729673"/>
                  <a:pt x="6162261" y="685800"/>
                </a:cubicBezTo>
                <a:cubicBezTo>
                  <a:pt x="6215266" y="606289"/>
                  <a:pt x="6145698" y="702361"/>
                  <a:pt x="6211957" y="636104"/>
                </a:cubicBezTo>
                <a:cubicBezTo>
                  <a:pt x="6257016" y="591046"/>
                  <a:pt x="6203341" y="618215"/>
                  <a:pt x="6261652" y="586409"/>
                </a:cubicBezTo>
                <a:cubicBezTo>
                  <a:pt x="6287666" y="572219"/>
                  <a:pt x="6316509" y="563089"/>
                  <a:pt x="6341165" y="546652"/>
                </a:cubicBezTo>
                <a:cubicBezTo>
                  <a:pt x="6361043" y="533400"/>
                  <a:pt x="6377373" y="511582"/>
                  <a:pt x="6400800" y="506896"/>
                </a:cubicBezTo>
                <a:cubicBezTo>
                  <a:pt x="6509063" y="485242"/>
                  <a:pt x="6433629" y="497893"/>
                  <a:pt x="6629400" y="487017"/>
                </a:cubicBezTo>
                <a:cubicBezTo>
                  <a:pt x="6687543" y="428875"/>
                  <a:pt x="6659604" y="450317"/>
                  <a:pt x="6708913" y="417443"/>
                </a:cubicBezTo>
                <a:cubicBezTo>
                  <a:pt x="6761929" y="337923"/>
                  <a:pt x="6692343" y="434016"/>
                  <a:pt x="6758609" y="367748"/>
                </a:cubicBezTo>
                <a:cubicBezTo>
                  <a:pt x="6770322" y="356034"/>
                  <a:pt x="6777821" y="340717"/>
                  <a:pt x="6788426" y="327991"/>
                </a:cubicBezTo>
                <a:cubicBezTo>
                  <a:pt x="6794425" y="320792"/>
                  <a:pt x="6802451" y="315430"/>
                  <a:pt x="6808305" y="308113"/>
                </a:cubicBezTo>
                <a:cubicBezTo>
                  <a:pt x="6815767" y="298785"/>
                  <a:pt x="6819737" y="286743"/>
                  <a:pt x="6828183" y="278296"/>
                </a:cubicBezTo>
                <a:cubicBezTo>
                  <a:pt x="6836630" y="269849"/>
                  <a:pt x="6848823" y="266064"/>
                  <a:pt x="6858000" y="258417"/>
                </a:cubicBezTo>
                <a:cubicBezTo>
                  <a:pt x="6890718" y="231152"/>
                  <a:pt x="6927767" y="178614"/>
                  <a:pt x="6947452" y="149087"/>
                </a:cubicBezTo>
                <a:cubicBezTo>
                  <a:pt x="6966998" y="119769"/>
                  <a:pt x="6968450" y="113367"/>
                  <a:pt x="6997148" y="89452"/>
                </a:cubicBezTo>
                <a:cubicBezTo>
                  <a:pt x="7006325" y="81805"/>
                  <a:pt x="7017896" y="77348"/>
                  <a:pt x="7026965" y="69574"/>
                </a:cubicBezTo>
                <a:cubicBezTo>
                  <a:pt x="7041195" y="57377"/>
                  <a:pt x="7056326" y="45411"/>
                  <a:pt x="7066722" y="29817"/>
                </a:cubicBezTo>
                <a:cubicBezTo>
                  <a:pt x="7073348" y="19878"/>
                  <a:pt x="7078153" y="8447"/>
                  <a:pt x="7086600" y="0"/>
                </a:cubicBezTo>
                <a:lnTo>
                  <a:pt x="7086600" y="9939"/>
                </a:lnTo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or: Elbow 90"/>
          <p:cNvCxnSpPr/>
          <p:nvPr/>
        </p:nvCxnSpPr>
        <p:spPr>
          <a:xfrm flipV="1">
            <a:off x="3847222" y="5225794"/>
            <a:ext cx="2684092" cy="550035"/>
          </a:xfrm>
          <a:prstGeom prst="bentConnector3">
            <a:avLst>
              <a:gd name="adj1" fmla="val 72958"/>
            </a:avLst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2" name="TextBox 361"/>
          <p:cNvSpPr txBox="1"/>
          <p:nvPr/>
        </p:nvSpPr>
        <p:spPr>
          <a:xfrm>
            <a:off x="3922966" y="3754163"/>
            <a:ext cx="2574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  <a:endParaRPr lang="en-US" dirty="0"/>
          </a:p>
        </p:txBody>
      </p:sp>
      <p:cxnSp>
        <p:nvCxnSpPr>
          <p:cNvPr id="102" name="Shape 378"/>
          <p:cNvCxnSpPr/>
          <p:nvPr/>
        </p:nvCxnSpPr>
        <p:spPr>
          <a:xfrm flipV="1">
            <a:off x="5986521" y="1663425"/>
            <a:ext cx="544793" cy="150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379"/>
          <p:cNvCxnSpPr/>
          <p:nvPr/>
        </p:nvCxnSpPr>
        <p:spPr>
          <a:xfrm flipH="1">
            <a:off x="4919870" y="1678484"/>
            <a:ext cx="721951" cy="82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" name="Shape 381"/>
          <p:cNvSpPr txBox="1"/>
          <p:nvPr/>
        </p:nvSpPr>
        <p:spPr>
          <a:xfrm>
            <a:off x="5641821" y="1434585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U</a:t>
            </a:r>
          </a:p>
        </p:txBody>
      </p:sp>
      <p:cxnSp>
        <p:nvCxnSpPr>
          <p:cNvPr id="109" name="Shape 378"/>
          <p:cNvCxnSpPr/>
          <p:nvPr/>
        </p:nvCxnSpPr>
        <p:spPr>
          <a:xfrm>
            <a:off x="4489816" y="1686700"/>
            <a:ext cx="434669" cy="27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379"/>
          <p:cNvCxnSpPr/>
          <p:nvPr/>
        </p:nvCxnSpPr>
        <p:spPr>
          <a:xfrm flipH="1">
            <a:off x="3900122" y="1686700"/>
            <a:ext cx="41181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381"/>
          <p:cNvSpPr txBox="1"/>
          <p:nvPr/>
        </p:nvSpPr>
        <p:spPr>
          <a:xfrm>
            <a:off x="4234265" y="1445636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T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471287" y="2044683"/>
            <a:ext cx="40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|T|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cs typeface="Calibri" panose="020F0502020204030204" pitchFamily="34" charset="0"/>
                <a:sym typeface="Wingdings" panose="05000000000000000000" pitchFamily="2" charset="2"/>
              </a:rPr>
              <a:t>Segment Size</a:t>
            </a:r>
          </a:p>
          <a:p>
            <a:r>
              <a:rPr lang="en-US" sz="2400" i="1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  </a:t>
            </a:r>
            <a:r>
              <a:rPr lang="en-US" sz="2400" i="1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μ</a:t>
            </a:r>
            <a:r>
              <a:rPr lang="en-US" sz="2400" baseline="-25000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T</a:t>
            </a:r>
            <a:r>
              <a:rPr lang="en-US" sz="2400" baseline="-250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ea typeface="NSimSun" panose="02010609030101010101" pitchFamily="49" charset="-122"/>
                <a:sym typeface="Wingdings" panose="05000000000000000000" pitchFamily="2" charset="2"/>
              </a:rPr>
              <a:t> </a:t>
            </a:r>
            <a:r>
              <a:rPr lang="en-US" sz="24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Segment Mean</a:t>
            </a:r>
            <a:endParaRPr lang="en-US" sz="2400" baseline="-25000" dirty="0">
              <a:cs typeface="Calibri" panose="020F0502020204030204" pitchFamily="34" charset="0"/>
            </a:endParaRPr>
          </a:p>
        </p:txBody>
      </p:sp>
      <p:cxnSp>
        <p:nvCxnSpPr>
          <p:cNvPr id="101" name="Connector: Elbow 100"/>
          <p:cNvCxnSpPr>
            <a:stCxn id="89" idx="180"/>
          </p:cNvCxnSpPr>
          <p:nvPr/>
        </p:nvCxnSpPr>
        <p:spPr>
          <a:xfrm>
            <a:off x="5422348" y="5764026"/>
            <a:ext cx="3015974" cy="177211"/>
          </a:xfrm>
          <a:prstGeom prst="bentConnector3">
            <a:avLst>
              <a:gd name="adj1" fmla="val 199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/>
          <p:cNvCxnSpPr/>
          <p:nvPr/>
        </p:nvCxnSpPr>
        <p:spPr>
          <a:xfrm>
            <a:off x="6292016" y="5231957"/>
            <a:ext cx="2130503" cy="306568"/>
          </a:xfrm>
          <a:prstGeom prst="bentConnector3">
            <a:avLst>
              <a:gd name="adj1" fmla="val 5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45363" y="5203727"/>
            <a:ext cx="56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i="1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μ</a:t>
            </a:r>
            <a:r>
              <a:rPr lang="en-US" sz="2400" baseline="-25000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U</a:t>
            </a:r>
            <a:r>
              <a:rPr lang="en-US" sz="2400" baseline="-250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sz="2400" dirty="0"/>
          </a:p>
        </p:txBody>
      </p:sp>
      <p:sp>
        <p:nvSpPr>
          <p:cNvPr id="154" name="TextBox 153"/>
          <p:cNvSpPr txBox="1"/>
          <p:nvPr/>
        </p:nvSpPr>
        <p:spPr>
          <a:xfrm>
            <a:off x="8438322" y="5737631"/>
            <a:ext cx="56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i="1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μ</a:t>
            </a:r>
            <a:r>
              <a:rPr lang="en-US" sz="2400" baseline="-25000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T</a:t>
            </a:r>
            <a:r>
              <a:rPr lang="en-US" sz="2400" baseline="-250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sz="2400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4919870" y="1497978"/>
            <a:ext cx="0" cy="5793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364948" y="3075577"/>
            <a:ext cx="0" cy="5793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5814171" y="4921511"/>
            <a:ext cx="0" cy="30428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ctor: Elbow 8"/>
          <p:cNvCxnSpPr/>
          <p:nvPr/>
        </p:nvCxnSpPr>
        <p:spPr>
          <a:xfrm>
            <a:off x="3956505" y="3718447"/>
            <a:ext cx="2518425" cy="198603"/>
          </a:xfrm>
          <a:prstGeom prst="bentConnector3">
            <a:avLst>
              <a:gd name="adj1" fmla="val 16059"/>
            </a:avLst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Shape 369"/>
          <p:cNvSpPr txBox="1">
            <a:spLocks noGrp="1"/>
          </p:cNvSpPr>
          <p:nvPr>
            <p:ph idx="1"/>
          </p:nvPr>
        </p:nvSpPr>
        <p:spPr>
          <a:xfrm>
            <a:off x="7141510" y="3588700"/>
            <a:ext cx="4615539" cy="12256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Large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segment size</a:t>
            </a: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9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Higher delta between values</a:t>
            </a: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3028" y="3075577"/>
            <a:ext cx="2667146" cy="1377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hape 378"/>
          <p:cNvCxnSpPr/>
          <p:nvPr/>
        </p:nvCxnSpPr>
        <p:spPr>
          <a:xfrm>
            <a:off x="1860268" y="3936806"/>
            <a:ext cx="1241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hape 379"/>
          <p:cNvCxnSpPr/>
          <p:nvPr/>
        </p:nvCxnSpPr>
        <p:spPr>
          <a:xfrm flipH="1">
            <a:off x="423027" y="3936806"/>
            <a:ext cx="109254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381"/>
          <p:cNvSpPr txBox="1"/>
          <p:nvPr/>
        </p:nvSpPr>
        <p:spPr>
          <a:xfrm>
            <a:off x="1512734" y="3692906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</a:p>
        </p:txBody>
      </p:sp>
      <p:cxnSp>
        <p:nvCxnSpPr>
          <p:cNvPr id="37" name="Straight Connector 36"/>
          <p:cNvCxnSpPr>
            <a:stCxn id="33" idx="1"/>
            <a:endCxn id="33" idx="3"/>
          </p:cNvCxnSpPr>
          <p:nvPr/>
        </p:nvCxnSpPr>
        <p:spPr>
          <a:xfrm>
            <a:off x="423028" y="3764428"/>
            <a:ext cx="26671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3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Ideal Scenario: Key Concept</a:t>
            </a:r>
            <a:endParaRPr lang="en-US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0" y="1823244"/>
            <a:ext cx="2771775" cy="1377702"/>
          </a:xfrm>
          <a:prstGeom prst="rect">
            <a:avLst/>
          </a:prstGeom>
        </p:spPr>
      </p:pic>
      <p:cxnSp>
        <p:nvCxnSpPr>
          <p:cNvPr id="17" name="Shape 378"/>
          <p:cNvCxnSpPr/>
          <p:nvPr/>
        </p:nvCxnSpPr>
        <p:spPr>
          <a:xfrm>
            <a:off x="2201731" y="2744108"/>
            <a:ext cx="1241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" name="Shape 379"/>
          <p:cNvCxnSpPr/>
          <p:nvPr/>
        </p:nvCxnSpPr>
        <p:spPr>
          <a:xfrm flipH="1">
            <a:off x="764490" y="2744108"/>
            <a:ext cx="109254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381"/>
          <p:cNvSpPr txBox="1"/>
          <p:nvPr/>
        </p:nvSpPr>
        <p:spPr>
          <a:xfrm>
            <a:off x="1854197" y="2500208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356165" y="1793745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Connector: Elbow 96"/>
          <p:cNvCxnSpPr/>
          <p:nvPr/>
        </p:nvCxnSpPr>
        <p:spPr>
          <a:xfrm flipV="1">
            <a:off x="8356165" y="2105338"/>
            <a:ext cx="2631192" cy="594435"/>
          </a:xfrm>
          <a:prstGeom prst="bentConnector3">
            <a:avLst>
              <a:gd name="adj1" fmla="val 69265"/>
            </a:avLst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Arrow: Right 1"/>
          <p:cNvSpPr/>
          <p:nvPr/>
        </p:nvSpPr>
        <p:spPr>
          <a:xfrm>
            <a:off x="4084983" y="2226363"/>
            <a:ext cx="3756991" cy="6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68130" y="3327626"/>
            <a:ext cx="73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1</a:t>
            </a:r>
            <a:endParaRPr lang="en-US" b="1" baseline="-250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94074" y="3214402"/>
            <a:ext cx="75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2</a:t>
            </a:r>
            <a:endParaRPr lang="en-US" b="1" baseline="-25000" dirty="0"/>
          </a:p>
          <a:p>
            <a:endParaRPr lang="en-US" dirty="0"/>
          </a:p>
        </p:txBody>
      </p:sp>
      <p:pic>
        <p:nvPicPr>
          <p:cNvPr id="35" name="Shape 3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7475" y="4418600"/>
            <a:ext cx="7144200" cy="1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72"/>
          <p:cNvSpPr txBox="1"/>
          <p:nvPr/>
        </p:nvSpPr>
        <p:spPr>
          <a:xfrm>
            <a:off x="508076" y="4547451"/>
            <a:ext cx="2920200" cy="859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b="1" dirty="0">
                <a:cs typeface="Calibri" panose="020F0502020204030204" pitchFamily="34" charset="0"/>
              </a:rPr>
              <a:t>Improvement Potential</a:t>
            </a:r>
          </a:p>
        </p:txBody>
      </p:sp>
      <p:cxnSp>
        <p:nvCxnSpPr>
          <p:cNvPr id="37" name="Shape 373"/>
          <p:cNvCxnSpPr>
            <a:endCxn id="35" idx="1"/>
          </p:cNvCxnSpPr>
          <p:nvPr/>
        </p:nvCxnSpPr>
        <p:spPr>
          <a:xfrm rot="10800000" flipH="1">
            <a:off x="3267975" y="5016950"/>
            <a:ext cx="589500" cy="18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8" name="Shape 382"/>
          <p:cNvSpPr/>
          <p:nvPr/>
        </p:nvSpPr>
        <p:spPr>
          <a:xfrm>
            <a:off x="7853525" y="5142275"/>
            <a:ext cx="757200" cy="36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3924956" y="5815551"/>
            <a:ext cx="40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|T|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cs typeface="Calibri" panose="020F0502020204030204" pitchFamily="34" charset="0"/>
                <a:sym typeface="Wingdings" panose="05000000000000000000" pitchFamily="2" charset="2"/>
              </a:rPr>
              <a:t>Segment Size</a:t>
            </a:r>
          </a:p>
          <a:p>
            <a:r>
              <a:rPr lang="en-US" sz="2400" i="1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  </a:t>
            </a:r>
            <a:r>
              <a:rPr lang="en-US" sz="2400" i="1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μ</a:t>
            </a:r>
            <a:r>
              <a:rPr lang="en-US" sz="2400" baseline="-25000" dirty="0" err="1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T</a:t>
            </a:r>
            <a:r>
              <a:rPr lang="en-US" sz="2400" baseline="-250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ea typeface="NSimSun" panose="02010609030101010101" pitchFamily="49" charset="-122"/>
                <a:sym typeface="Wingdings" panose="05000000000000000000" pitchFamily="2" charset="2"/>
              </a:rPr>
              <a:t> </a:t>
            </a:r>
            <a:r>
              <a:rPr lang="en-US" sz="2400" dirty="0">
                <a:ea typeface="NSimSun" panose="0201060903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Segment Mean</a:t>
            </a:r>
            <a:endParaRPr lang="en-US" sz="2400" baseline="-25000" dirty="0"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0600" y="4418600"/>
            <a:ext cx="2376757" cy="119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24632" y="4418600"/>
            <a:ext cx="1685968" cy="598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hape 379"/>
          <p:cNvCxnSpPr/>
          <p:nvPr/>
        </p:nvCxnSpPr>
        <p:spPr>
          <a:xfrm flipH="1">
            <a:off x="10161764" y="2309253"/>
            <a:ext cx="372592" cy="9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" name="Shape 381"/>
          <p:cNvSpPr txBox="1"/>
          <p:nvPr/>
        </p:nvSpPr>
        <p:spPr>
          <a:xfrm>
            <a:off x="10422875" y="2105338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U</a:t>
            </a:r>
          </a:p>
        </p:txBody>
      </p:sp>
      <p:cxnSp>
        <p:nvCxnSpPr>
          <p:cNvPr id="26" name="Shape 378"/>
          <p:cNvCxnSpPr>
            <a:stCxn id="30" idx="3"/>
          </p:cNvCxnSpPr>
          <p:nvPr/>
        </p:nvCxnSpPr>
        <p:spPr>
          <a:xfrm>
            <a:off x="9446976" y="2309253"/>
            <a:ext cx="71233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" name="Shape 379"/>
          <p:cNvCxnSpPr>
            <a:stCxn id="30" idx="1"/>
          </p:cNvCxnSpPr>
          <p:nvPr/>
        </p:nvCxnSpPr>
        <p:spPr>
          <a:xfrm flipH="1">
            <a:off x="8353717" y="2309253"/>
            <a:ext cx="74855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381"/>
          <p:cNvSpPr txBox="1"/>
          <p:nvPr/>
        </p:nvSpPr>
        <p:spPr>
          <a:xfrm>
            <a:off x="9102276" y="2065353"/>
            <a:ext cx="3447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T</a:t>
            </a:r>
          </a:p>
        </p:txBody>
      </p:sp>
      <p:cxnSp>
        <p:nvCxnSpPr>
          <p:cNvPr id="47" name="Shape 379"/>
          <p:cNvCxnSpPr/>
          <p:nvPr/>
        </p:nvCxnSpPr>
        <p:spPr>
          <a:xfrm flipV="1">
            <a:off x="10686756" y="2303793"/>
            <a:ext cx="300601" cy="87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" name="Shape 369"/>
          <p:cNvSpPr txBox="1">
            <a:spLocks/>
          </p:cNvSpPr>
          <p:nvPr/>
        </p:nvSpPr>
        <p:spPr>
          <a:xfrm>
            <a:off x="2693505" y="3655759"/>
            <a:ext cx="6266454" cy="569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does the algorithm work?</a:t>
            </a:r>
          </a:p>
          <a:p>
            <a:pPr marL="457200" lvl="1" indent="0" algn="ctr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1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Ideal Scenario: Which Segment to Split?</a:t>
            </a:r>
            <a:endParaRPr lang="en-US" dirty="0">
              <a:latin typeface="+mn-lt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356165" y="1793745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Right 1"/>
          <p:cNvSpPr/>
          <p:nvPr/>
        </p:nvSpPr>
        <p:spPr>
          <a:xfrm>
            <a:off x="4084983" y="2226363"/>
            <a:ext cx="3756991" cy="6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294074" y="3214402"/>
            <a:ext cx="75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3</a:t>
            </a:r>
            <a:endParaRPr lang="en-US" b="1" baseline="-25000" dirty="0"/>
          </a:p>
          <a:p>
            <a:endParaRPr lang="en-US" dirty="0"/>
          </a:p>
        </p:txBody>
      </p:sp>
      <p:sp>
        <p:nvSpPr>
          <p:cNvPr id="38" name="Shape 382"/>
          <p:cNvSpPr/>
          <p:nvPr/>
        </p:nvSpPr>
        <p:spPr>
          <a:xfrm>
            <a:off x="7853525" y="5142275"/>
            <a:ext cx="757200" cy="36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994601" y="1797060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or: Elbow 22"/>
          <p:cNvCxnSpPr/>
          <p:nvPr/>
        </p:nvCxnSpPr>
        <p:spPr>
          <a:xfrm flipV="1">
            <a:off x="994601" y="2108653"/>
            <a:ext cx="2631192" cy="594435"/>
          </a:xfrm>
          <a:prstGeom prst="bentConnector3">
            <a:avLst>
              <a:gd name="adj1" fmla="val 69265"/>
            </a:avLst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Shape 381"/>
          <p:cNvSpPr txBox="1"/>
          <p:nvPr/>
        </p:nvSpPr>
        <p:spPr>
          <a:xfrm>
            <a:off x="1601589" y="2121759"/>
            <a:ext cx="527882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  <a:r>
              <a:rPr lang="en-US" b="1" baseline="-25000" dirty="0"/>
              <a:t>1</a:t>
            </a:r>
          </a:p>
        </p:txBody>
      </p:sp>
      <p:sp>
        <p:nvSpPr>
          <p:cNvPr id="25" name="Shape 381"/>
          <p:cNvSpPr txBox="1"/>
          <p:nvPr/>
        </p:nvSpPr>
        <p:spPr>
          <a:xfrm>
            <a:off x="2989569" y="2187070"/>
            <a:ext cx="527882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  <a:r>
              <a:rPr lang="en-US" b="1" baseline="-25000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15400" y="1797060"/>
            <a:ext cx="1421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68176" y="3243610"/>
            <a:ext cx="75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2</a:t>
            </a:r>
            <a:endParaRPr lang="en-US" b="1" baseline="-250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20" y="4137732"/>
            <a:ext cx="5655180" cy="14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6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Ideal Scenario: Which Segment to Split?</a:t>
            </a:r>
            <a:endParaRPr lang="en-US" dirty="0">
              <a:latin typeface="+mn-lt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356165" y="1793745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Right 1"/>
          <p:cNvSpPr/>
          <p:nvPr/>
        </p:nvSpPr>
        <p:spPr>
          <a:xfrm>
            <a:off x="4084983" y="2226363"/>
            <a:ext cx="3756991" cy="6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294074" y="3214402"/>
            <a:ext cx="75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3</a:t>
            </a:r>
            <a:endParaRPr lang="en-US" b="1" baseline="-25000" dirty="0"/>
          </a:p>
          <a:p>
            <a:endParaRPr lang="en-US" dirty="0"/>
          </a:p>
        </p:txBody>
      </p:sp>
      <p:sp>
        <p:nvSpPr>
          <p:cNvPr id="38" name="Shape 382"/>
          <p:cNvSpPr/>
          <p:nvPr/>
        </p:nvSpPr>
        <p:spPr>
          <a:xfrm>
            <a:off x="7853525" y="5142275"/>
            <a:ext cx="757200" cy="36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994601" y="1797060"/>
            <a:ext cx="2631192" cy="1377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Connector: Elbow 22"/>
          <p:cNvCxnSpPr/>
          <p:nvPr/>
        </p:nvCxnSpPr>
        <p:spPr>
          <a:xfrm flipV="1">
            <a:off x="994601" y="2108653"/>
            <a:ext cx="2631192" cy="594435"/>
          </a:xfrm>
          <a:prstGeom prst="bentConnector3">
            <a:avLst>
              <a:gd name="adj1" fmla="val 69265"/>
            </a:avLst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Shape 381"/>
          <p:cNvSpPr txBox="1"/>
          <p:nvPr/>
        </p:nvSpPr>
        <p:spPr>
          <a:xfrm>
            <a:off x="1601589" y="2121759"/>
            <a:ext cx="527882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  <a:r>
              <a:rPr lang="en-US" b="1" baseline="-25000" dirty="0"/>
              <a:t>1</a:t>
            </a:r>
          </a:p>
        </p:txBody>
      </p:sp>
      <p:sp>
        <p:nvSpPr>
          <p:cNvPr id="25" name="Shape 381"/>
          <p:cNvSpPr txBox="1"/>
          <p:nvPr/>
        </p:nvSpPr>
        <p:spPr>
          <a:xfrm>
            <a:off x="2989569" y="2187070"/>
            <a:ext cx="527882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</a:t>
            </a:r>
            <a:r>
              <a:rPr lang="en-US" b="1" baseline="-25000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68176" y="3243610"/>
            <a:ext cx="75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US" sz="3600" b="1" baseline="-25000" dirty="0"/>
              <a:t>2</a:t>
            </a:r>
            <a:endParaRPr lang="en-US" b="1" baseline="-250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20" y="4137732"/>
            <a:ext cx="5655180" cy="1462546"/>
          </a:xfrm>
          <a:prstGeom prst="rect">
            <a:avLst/>
          </a:prstGeom>
        </p:spPr>
      </p:pic>
      <p:cxnSp>
        <p:nvCxnSpPr>
          <p:cNvPr id="15" name="Connector: Elbow 14"/>
          <p:cNvCxnSpPr/>
          <p:nvPr/>
        </p:nvCxnSpPr>
        <p:spPr>
          <a:xfrm flipV="1">
            <a:off x="9809922" y="2081667"/>
            <a:ext cx="1187602" cy="649539"/>
          </a:xfrm>
          <a:prstGeom prst="bentConnector3">
            <a:avLst>
              <a:gd name="adj1" fmla="val 31588"/>
            </a:avLst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/>
          <p:cNvCxnSpPr>
            <a:stCxn id="96" idx="1"/>
          </p:cNvCxnSpPr>
          <p:nvPr/>
        </p:nvCxnSpPr>
        <p:spPr>
          <a:xfrm rot="10800000" flipH="1">
            <a:off x="8356164" y="2223494"/>
            <a:ext cx="1453757" cy="259103"/>
          </a:xfrm>
          <a:prstGeom prst="bentConnector3">
            <a:avLst>
              <a:gd name="adj1" fmla="val 75205"/>
            </a:avLst>
          </a:prstGeom>
          <a:ln w="2857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809921" y="2223494"/>
            <a:ext cx="1" cy="507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76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Online Sampling Scenario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450573" y="1984652"/>
            <a:ext cx="9617765" cy="2736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Draw Samples (</a:t>
            </a:r>
            <a:r>
              <a:rPr lang="en-US" sz="32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2"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determine the sample complexity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32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ind the </a:t>
            </a:r>
            <a:r>
              <a:rPr lang="en-US" sz="32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k-</a:t>
            </a:r>
            <a:r>
              <a:rPr lang="en-US" sz="32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segment approximation per iteration</a:t>
            </a:r>
          </a:p>
          <a:p>
            <a:pPr lvl="2"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select the refinement given samples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519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Select the Refinement Given Samples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450573" y="1984652"/>
            <a:ext cx="9617765" cy="649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Maximize </a:t>
            </a: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improvement potential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21381-BD6D-4E23-A116-1CCE1626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25" y="2633870"/>
            <a:ext cx="5691381" cy="11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Motivation 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1166194" y="1825624"/>
            <a:ext cx="10515599" cy="9135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Faster analysis of large datasets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Time series/Ordinal datasets </a:t>
            </a:r>
            <a:r>
              <a:rPr lang="en-US" sz="2000" dirty="0">
                <a:solidFill>
                  <a:schemeClr val="dk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(trendlines, heatmaps)</a:t>
            </a:r>
            <a:endParaRPr lang="en-US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130" y="2896423"/>
            <a:ext cx="4416113" cy="26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606" y="2886672"/>
            <a:ext cx="4725300" cy="26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662856" y="5737158"/>
            <a:ext cx="19608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/>
              <a:t>Trendlines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8134742" y="5737158"/>
            <a:ext cx="19608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1890479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idx="1"/>
          </p:nvPr>
        </p:nvSpPr>
        <p:spPr>
          <a:xfrm>
            <a:off x="838200" y="1756052"/>
            <a:ext cx="10515600" cy="46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Input: Dataset </a:t>
            </a:r>
            <a:r>
              <a:rPr lang="en-US" sz="28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Query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</a:t>
            </a:r>
            <a:r>
              <a:rPr lang="en-US" sz="2800" b="1" i="0" u="none" strike="noStrike" cap="none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2800" b="1" i="1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</a:t>
            </a:r>
            <a:r>
              <a:rPr lang="en-US" sz="2800" b="1" i="1" u="none" strike="noStrike" cap="none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Parameters (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δ, Є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38" y="4706273"/>
            <a:ext cx="11489637" cy="1605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06896" y="4252281"/>
          <a:ext cx="1140018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692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51244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35299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21659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5300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31519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45162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189309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8" name="Shape 359"/>
          <p:cNvSpPr txBox="1">
            <a:spLocks/>
          </p:cNvSpPr>
          <p:nvPr/>
        </p:nvSpPr>
        <p:spPr>
          <a:xfrm>
            <a:off x="838200" y="2345082"/>
            <a:ext cx="10515600" cy="174983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Output: incrementally improving visualization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-segment approximation at iteration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k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az-Cyrl-A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Source Sans Pro"/>
                <a:cs typeface="Source Sans Pro"/>
                <a:sym typeface="Source Sans Pro"/>
              </a:rPr>
              <a:t>Є</a:t>
            </a:r>
            <a:r>
              <a:rPr kumimoji="0" lang="az-Cyrl-A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Arial"/>
                <a:cs typeface="Arial"/>
                <a:sym typeface="Arial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close to the best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Calibri"/>
                <a:cs typeface="Calibri"/>
                <a:sym typeface="Calibri"/>
              </a:rPr>
              <a:t>-segment approximation (with high probability)</a:t>
            </a:r>
          </a:p>
        </p:txBody>
      </p:sp>
    </p:spTree>
    <p:extLst>
      <p:ext uri="{BB962C8B-B14F-4D97-AF65-F5344CB8AC3E}">
        <p14:creationId xmlns:p14="http://schemas.microsoft.com/office/powerpoint/2010/main" val="4074125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Select the Refinement Given Samples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450573" y="1984652"/>
            <a:ext cx="9617765" cy="649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Maximize </a:t>
            </a: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improvement potential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21381-BD6D-4E23-A116-1CCE1626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25" y="2633870"/>
            <a:ext cx="5691381" cy="11827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1A879-CD86-4DCD-AC04-FAF7CDD0021E}"/>
              </a:ext>
            </a:extLst>
          </p:cNvPr>
          <p:cNvSpPr/>
          <p:nvPr/>
        </p:nvSpPr>
        <p:spPr>
          <a:xfrm>
            <a:off x="327990" y="3993593"/>
            <a:ext cx="10237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ct val="100000"/>
            </a:pP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to ensure?</a:t>
            </a:r>
          </a:p>
        </p:txBody>
      </p:sp>
    </p:spTree>
    <p:extLst>
      <p:ext uri="{BB962C8B-B14F-4D97-AF65-F5344CB8AC3E}">
        <p14:creationId xmlns:p14="http://schemas.microsoft.com/office/powerpoint/2010/main" val="100623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Select the Refinement Given Samples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450573" y="1984652"/>
            <a:ext cx="9617765" cy="649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Maximize </a:t>
            </a: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improvement potential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21381-BD6D-4E23-A116-1CCE1626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25" y="2633870"/>
            <a:ext cx="5691381" cy="1182756"/>
          </a:xfrm>
          <a:prstGeom prst="rect">
            <a:avLst/>
          </a:prstGeom>
        </p:spPr>
      </p:pic>
      <p:sp>
        <p:nvSpPr>
          <p:cNvPr id="6" name="Shape 369">
            <a:extLst>
              <a:ext uri="{FF2B5EF4-FFF2-40B4-BE49-F238E27FC236}">
                <a16:creationId xmlns:a16="http://schemas.microsoft.com/office/drawing/2014/main" id="{03B05771-1F28-4CCB-9344-CC8E36CA217D}"/>
              </a:ext>
            </a:extLst>
          </p:cNvPr>
          <p:cNvSpPr txBox="1">
            <a:spLocks/>
          </p:cNvSpPr>
          <p:nvPr/>
        </p:nvSpPr>
        <p:spPr>
          <a:xfrm>
            <a:off x="434009" y="3995671"/>
            <a:ext cx="10668000" cy="64921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Quality of refinement 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 estimates of the segment mean </a:t>
            </a: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3F93B-7C85-4F4E-BC4E-D48B9CE63403}"/>
              </a:ext>
            </a:extLst>
          </p:cNvPr>
          <p:cNvSpPr/>
          <p:nvPr/>
        </p:nvSpPr>
        <p:spPr>
          <a:xfrm>
            <a:off x="4972877" y="2693504"/>
            <a:ext cx="1119809" cy="10634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259A78-CEBB-4922-8198-486393BC2D05}"/>
              </a:ext>
            </a:extLst>
          </p:cNvPr>
          <p:cNvSpPr/>
          <p:nvPr/>
        </p:nvSpPr>
        <p:spPr>
          <a:xfrm>
            <a:off x="6814929" y="2693504"/>
            <a:ext cx="1119809" cy="10634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8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Select the Refinement Given Samples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idx="1"/>
          </p:nvPr>
        </p:nvSpPr>
        <p:spPr>
          <a:xfrm>
            <a:off x="450573" y="1984652"/>
            <a:ext cx="9617765" cy="649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Maximize </a:t>
            </a: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empirical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improvement potential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21381-BD6D-4E23-A116-1CCE1626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25" y="2633870"/>
            <a:ext cx="5691381" cy="1182756"/>
          </a:xfrm>
          <a:prstGeom prst="rect">
            <a:avLst/>
          </a:prstGeom>
        </p:spPr>
      </p:pic>
      <p:sp>
        <p:nvSpPr>
          <p:cNvPr id="6" name="Shape 369">
            <a:extLst>
              <a:ext uri="{FF2B5EF4-FFF2-40B4-BE49-F238E27FC236}">
                <a16:creationId xmlns:a16="http://schemas.microsoft.com/office/drawing/2014/main" id="{03B05771-1F28-4CCB-9344-CC8E36CA217D}"/>
              </a:ext>
            </a:extLst>
          </p:cNvPr>
          <p:cNvSpPr txBox="1">
            <a:spLocks/>
          </p:cNvSpPr>
          <p:nvPr/>
        </p:nvSpPr>
        <p:spPr>
          <a:xfrm>
            <a:off x="434009" y="3995671"/>
            <a:ext cx="10668000" cy="64921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Quality of refinement 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 Estimates of the segment mean </a:t>
            </a: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C82FD-C9EE-4229-A681-DFD71C7D6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25" y="4515125"/>
            <a:ext cx="6720509" cy="2025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DBE34A-4E29-43C9-8A65-F835B000D169}"/>
              </a:ext>
            </a:extLst>
          </p:cNvPr>
          <p:cNvSpPr/>
          <p:nvPr/>
        </p:nvSpPr>
        <p:spPr>
          <a:xfrm>
            <a:off x="3409122" y="5098774"/>
            <a:ext cx="1878495" cy="40750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7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Determine the Sample Complexity</a:t>
            </a:r>
            <a:endParaRPr lang="en-US" sz="4400" b="0" i="1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idx="1"/>
          </p:nvPr>
        </p:nvSpPr>
        <p:spPr>
          <a:xfrm>
            <a:off x="195424" y="1939421"/>
            <a:ext cx="10515600" cy="4662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1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much sample should we draw to satisfy the guarantees?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60066"/>
            <a:ext cx="2743200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C9A8C-0F5E-4FDF-A459-51F664B8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98" y="2654446"/>
            <a:ext cx="5195599" cy="11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0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Determine the Sample Complexity</a:t>
            </a:r>
            <a:endParaRPr lang="en-US" sz="4400" b="0" i="1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idx="1"/>
          </p:nvPr>
        </p:nvSpPr>
        <p:spPr>
          <a:xfrm>
            <a:off x="509514" y="1921695"/>
            <a:ext cx="10515600" cy="4662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1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Uniform sampling per iteration 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 optimal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60066"/>
            <a:ext cx="2743200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51481"/>
            <a:ext cx="9230048" cy="26170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A1114-B5A7-4D88-808F-5FBEEA02CEB8}"/>
              </a:ext>
            </a:extLst>
          </p:cNvPr>
          <p:cNvSpPr/>
          <p:nvPr/>
        </p:nvSpPr>
        <p:spPr>
          <a:xfrm>
            <a:off x="3908697" y="3966521"/>
            <a:ext cx="3386624" cy="63529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0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Algorithm </a:t>
            </a:r>
            <a:endParaRPr lang="en-US" sz="4400" b="0" i="1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60066"/>
            <a:ext cx="2743200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8F487-923F-4036-BAC8-40C608CF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0" y="1549941"/>
            <a:ext cx="7867650" cy="48101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4858F9-AE0B-494B-AFE5-675DF39E4F48}"/>
              </a:ext>
            </a:extLst>
          </p:cNvPr>
          <p:cNvSpPr/>
          <p:nvPr/>
        </p:nvSpPr>
        <p:spPr>
          <a:xfrm>
            <a:off x="1610139" y="2802835"/>
            <a:ext cx="6251714" cy="190831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2D0D6A-E257-4894-9796-5B17125504CB}"/>
              </a:ext>
            </a:extLst>
          </p:cNvPr>
          <p:cNvSpPr/>
          <p:nvPr/>
        </p:nvSpPr>
        <p:spPr>
          <a:xfrm>
            <a:off x="1610139" y="4711148"/>
            <a:ext cx="6698974" cy="82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16FCC2-54B5-4AE1-918C-52E08272DBDF}"/>
              </a:ext>
            </a:extLst>
          </p:cNvPr>
          <p:cNvSpPr/>
          <p:nvPr/>
        </p:nvSpPr>
        <p:spPr>
          <a:xfrm>
            <a:off x="1086677" y="2210428"/>
            <a:ext cx="7401339" cy="360396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D4DA528D-EE78-4802-87E7-424E79111C19}"/>
              </a:ext>
            </a:extLst>
          </p:cNvPr>
          <p:cNvSpPr/>
          <p:nvPr/>
        </p:nvSpPr>
        <p:spPr>
          <a:xfrm>
            <a:off x="8954327" y="3677478"/>
            <a:ext cx="2070652" cy="1604399"/>
          </a:xfrm>
          <a:prstGeom prst="circular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9DEC7924-DD85-4ECB-92A9-C1B083FA86DB}"/>
              </a:ext>
            </a:extLst>
          </p:cNvPr>
          <p:cNvSpPr/>
          <p:nvPr/>
        </p:nvSpPr>
        <p:spPr>
          <a:xfrm rot="10800000">
            <a:off x="8946874" y="3868702"/>
            <a:ext cx="2070652" cy="1604399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hape 369">
            <a:extLst>
              <a:ext uri="{FF2B5EF4-FFF2-40B4-BE49-F238E27FC236}">
                <a16:creationId xmlns:a16="http://schemas.microsoft.com/office/drawing/2014/main" id="{C5DBB315-4B46-4472-9EDB-B001BA78BB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709992" y="3285246"/>
            <a:ext cx="2166730" cy="652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Sampling</a:t>
            </a: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Shape 369">
            <a:extLst>
              <a:ext uri="{FF2B5EF4-FFF2-40B4-BE49-F238E27FC236}">
                <a16:creationId xmlns:a16="http://schemas.microsoft.com/office/drawing/2014/main" id="{AC855446-F036-4ECD-8BD5-749885C7D2EB}"/>
              </a:ext>
            </a:extLst>
          </p:cNvPr>
          <p:cNvSpPr txBox="1">
            <a:spLocks/>
          </p:cNvSpPr>
          <p:nvPr/>
        </p:nvSpPr>
        <p:spPr>
          <a:xfrm>
            <a:off x="9087678" y="5448466"/>
            <a:ext cx="2166730" cy="65287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Shape 369">
            <a:extLst>
              <a:ext uri="{FF2B5EF4-FFF2-40B4-BE49-F238E27FC236}">
                <a16:creationId xmlns:a16="http://schemas.microsoft.com/office/drawing/2014/main" id="{7C958D91-8DFD-4520-BB9F-20D4AD88B0EB}"/>
              </a:ext>
            </a:extLst>
          </p:cNvPr>
          <p:cNvSpPr txBox="1">
            <a:spLocks/>
          </p:cNvSpPr>
          <p:nvPr/>
        </p:nvSpPr>
        <p:spPr>
          <a:xfrm>
            <a:off x="8906288" y="4300331"/>
            <a:ext cx="2166730" cy="65287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Repeat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6" grpId="0" animBg="1"/>
      <p:bldP spid="17" grpId="0" build="p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Tuning </a:t>
            </a:r>
            <a:r>
              <a:rPr lang="az-Cyrl-AZ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Є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Across Iterations</a:t>
            </a:r>
            <a:endParaRPr lang="en-US" sz="4400" b="0" i="1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60066"/>
            <a:ext cx="2743200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94EA-3754-441C-8706-E58708DF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Uniform samples (</a:t>
            </a:r>
            <a:r>
              <a:rPr lang="en-US" i="1" dirty="0" err="1"/>
              <a:t>kC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later iterations take the same time</a:t>
            </a:r>
          </a:p>
          <a:p>
            <a:pPr lvl="1"/>
            <a:r>
              <a:rPr lang="en-US" dirty="0"/>
              <a:t>provide minor updates</a:t>
            </a:r>
          </a:p>
        </p:txBody>
      </p:sp>
      <p:pic>
        <p:nvPicPr>
          <p:cNvPr id="7" name="Shape 228">
            <a:extLst>
              <a:ext uri="{FF2B5EF4-FFF2-40B4-BE49-F238E27FC236}">
                <a16:creationId xmlns:a16="http://schemas.microsoft.com/office/drawing/2014/main" id="{EB58A5A0-0819-4BBD-BFD4-25E1AA9B97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903" y="3265344"/>
            <a:ext cx="8574158" cy="2509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214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Tuning </a:t>
            </a:r>
            <a:r>
              <a:rPr lang="az-Cyrl-AZ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Є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Across Iterations</a:t>
            </a:r>
            <a:endParaRPr lang="en-US" sz="4400" b="0" i="1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60066"/>
            <a:ext cx="2743200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94EA-3754-441C-8706-E58708DF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Uniform samples (</a:t>
            </a:r>
            <a:r>
              <a:rPr lang="en-US" i="1" dirty="0" err="1"/>
              <a:t>kC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later iterations take the same time</a:t>
            </a:r>
          </a:p>
          <a:p>
            <a:pPr lvl="1"/>
            <a:r>
              <a:rPr lang="en-US" dirty="0"/>
              <a:t>provide minor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6F48C-5798-431E-8304-35DE9BE6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4" y="3648756"/>
            <a:ext cx="11606503" cy="172831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C9E50E4-1943-4330-83DE-9D905B55B8B5}"/>
              </a:ext>
            </a:extLst>
          </p:cNvPr>
          <p:cNvSpPr/>
          <p:nvPr/>
        </p:nvSpPr>
        <p:spPr>
          <a:xfrm>
            <a:off x="377688" y="4383157"/>
            <a:ext cx="1620078" cy="33793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6130" y="2303256"/>
            <a:ext cx="9746973" cy="1325563"/>
          </a:xfrm>
        </p:spPr>
        <p:txBody>
          <a:bodyPr/>
          <a:lstStyle/>
          <a:p>
            <a:pPr algn="ctr"/>
            <a:r>
              <a:rPr lang="en-US" dirty="0" err="1"/>
              <a:t>IncVisage</a:t>
            </a:r>
            <a:r>
              <a:rPr lang="en-US" dirty="0"/>
              <a:t> In Action!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Motivation 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1166194" y="1825624"/>
            <a:ext cx="10515599" cy="9135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Faster analysis of large datasets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Time series/Ordinal datasets </a:t>
            </a:r>
            <a:r>
              <a:rPr lang="en-US" sz="2000" dirty="0">
                <a:solidFill>
                  <a:schemeClr val="dk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(trendlines, heatmaps)</a:t>
            </a:r>
            <a:endParaRPr lang="en-US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7378" y="2886672"/>
            <a:ext cx="4725300" cy="26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001616" y="5686635"/>
            <a:ext cx="20971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13453" y="3506880"/>
            <a:ext cx="0" cy="1406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24"/>
          <p:cNvSpPr txBox="1"/>
          <p:nvPr/>
        </p:nvSpPr>
        <p:spPr>
          <a:xfrm>
            <a:off x="3408289" y="5714282"/>
            <a:ext cx="19608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Time</a:t>
            </a:r>
          </a:p>
        </p:txBody>
      </p:sp>
      <p:sp>
        <p:nvSpPr>
          <p:cNvPr id="14" name="Shape 124"/>
          <p:cNvSpPr txBox="1"/>
          <p:nvPr/>
        </p:nvSpPr>
        <p:spPr>
          <a:xfrm rot="16200000">
            <a:off x="138570" y="3838029"/>
            <a:ext cx="19608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Avg. Delay</a:t>
            </a:r>
          </a:p>
        </p:txBody>
      </p:sp>
      <p:sp>
        <p:nvSpPr>
          <p:cNvPr id="19" name="Shape 120"/>
          <p:cNvSpPr txBox="1">
            <a:spLocks/>
          </p:cNvSpPr>
          <p:nvPr/>
        </p:nvSpPr>
        <p:spPr>
          <a:xfrm>
            <a:off x="7662413" y="3753186"/>
            <a:ext cx="3866980" cy="91356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How can we generate visualizations faster?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sz="quarter" idx="12"/>
          </p:nvPr>
        </p:nvSpPr>
        <p:spPr>
          <a:xfrm>
            <a:off x="11353799" y="6373467"/>
            <a:ext cx="27432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 lang="en-US" dirty="0"/>
          </a:p>
        </p:txBody>
      </p:sp>
      <p:pic>
        <p:nvPicPr>
          <p:cNvPr id="3" name="islow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title"/>
          </p:nvPr>
        </p:nvSpPr>
        <p:spPr>
          <a:xfrm>
            <a:off x="63693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Times New Roman" panose="02020603050405020304" pitchFamily="18" charset="0"/>
                <a:sym typeface="Calibri"/>
              </a:rPr>
              <a:t>System Architecture</a:t>
            </a:r>
          </a:p>
        </p:txBody>
      </p:sp>
      <p:sp>
        <p:nvSpPr>
          <p:cNvPr id="606" name="Shape 6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40" y="1113183"/>
            <a:ext cx="10388046" cy="5371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257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Incrementally Improving Visualizations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Sampling Technique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System Architecture</a:t>
            </a:r>
            <a:endParaRPr lang="en-US" sz="2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Performance Evaluation and User Study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56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Evaluation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0"/>
              </a:spcBef>
              <a:buNone/>
            </a:pPr>
            <a:r>
              <a:rPr lang="en-US" sz="3200" dirty="0"/>
              <a:t>Performance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 err="1"/>
              <a:t>ISplit</a:t>
            </a:r>
            <a:r>
              <a:rPr lang="en-US" sz="2800" dirty="0"/>
              <a:t> vs Baseline</a:t>
            </a:r>
          </a:p>
          <a:p>
            <a:pPr lvl="1" indent="0" rtl="0">
              <a:spcBef>
                <a:spcPts val="0"/>
              </a:spcBef>
              <a:buNone/>
            </a:pPr>
            <a:endParaRPr lang="en-US" sz="1800" dirty="0"/>
          </a:p>
          <a:p>
            <a:pPr lvl="0" indent="0" rtl="0">
              <a:spcBef>
                <a:spcPts val="0"/>
              </a:spcBef>
              <a:buNone/>
            </a:pPr>
            <a:r>
              <a:rPr lang="en-US" sz="3200" dirty="0"/>
              <a:t>Usability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interpretability</a:t>
            </a:r>
          </a:p>
          <a:p>
            <a:pPr marL="914400" lvl="1" indent="-228600">
              <a:spcBef>
                <a:spcPts val="0"/>
              </a:spcBef>
            </a:pPr>
            <a:r>
              <a:rPr lang="en-US" sz="2800" dirty="0"/>
              <a:t>decision making (</a:t>
            </a:r>
            <a:r>
              <a:rPr lang="en-US" sz="2800" dirty="0" err="1"/>
              <a:t>IncVisage</a:t>
            </a:r>
            <a:r>
              <a:rPr lang="en-US" sz="2800" dirty="0"/>
              <a:t> vs Standard)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Metrics and Algorithms</a:t>
            </a:r>
            <a:endParaRPr lang="en-US" sz="44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idx="1"/>
          </p:nvPr>
        </p:nvSpPr>
        <p:spPr>
          <a:xfrm>
            <a:off x="3909391" y="1888038"/>
            <a:ext cx="5012100" cy="211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 clock time (sec) 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Error per 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2" name="Shape 422"/>
          <p:cNvGraphicFramePr/>
          <p:nvPr>
            <p:extLst>
              <p:ext uri="{D42A27DB-BD31-4B8C-83A1-F6EECF244321}">
                <p14:modId xmlns:p14="http://schemas.microsoft.com/office/powerpoint/2010/main" val="4092635535"/>
              </p:ext>
            </p:extLst>
          </p:nvPr>
        </p:nvGraphicFramePr>
        <p:xfrm>
          <a:off x="2944474" y="3247248"/>
          <a:ext cx="6303051" cy="3291660"/>
        </p:xfrm>
        <a:graphic>
          <a:graphicData uri="http://schemas.openxmlformats.org/drawingml/2006/table">
            <a:tbl>
              <a:tblPr>
                <a:noFill/>
                <a:tableStyleId>{EDF45E97-7428-47C8-9830-9DB7A35B886E}</a:tableStyleId>
              </a:tblPr>
              <a:tblGrid>
                <a:gridCol w="1805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Algorithm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Basic Idea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dirty="0" err="1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ISplit</a:t>
                      </a:r>
                      <a:endParaRPr lang="en-US" sz="24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Incremental improvement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ISplit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-Best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Incremental improvement + Ideal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 err="1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RSplit</a:t>
                      </a:r>
                      <a:endParaRPr lang="en-US" sz="24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Random Splitting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 err="1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DPSplit</a:t>
                      </a:r>
                      <a:endParaRPr lang="en-US" sz="24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Releasing the refinement restriction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4548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Scan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Sequentially read entire dataset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23" name="Shape 423"/>
          <p:cNvCxnSpPr/>
          <p:nvPr/>
        </p:nvCxnSpPr>
        <p:spPr>
          <a:xfrm>
            <a:off x="7153970" y="1860769"/>
            <a:ext cx="17100" cy="461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4" name="Shape 424"/>
          <p:cNvCxnSpPr/>
          <p:nvPr/>
        </p:nvCxnSpPr>
        <p:spPr>
          <a:xfrm>
            <a:off x="8220710" y="2322469"/>
            <a:ext cx="17100" cy="461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Execution Time</a:t>
            </a:r>
            <a:endParaRPr lang="en-US" sz="440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22" y="1590261"/>
            <a:ext cx="8758956" cy="493555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5954" y="3855196"/>
            <a:ext cx="505237" cy="25305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25" name="Oval 24"/>
          <p:cNvSpPr/>
          <p:nvPr/>
        </p:nvSpPr>
        <p:spPr>
          <a:xfrm>
            <a:off x="2911335" y="3210339"/>
            <a:ext cx="577300" cy="359625"/>
          </a:xfrm>
          <a:prstGeom prst="ellips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299375" y="2713383"/>
            <a:ext cx="659711" cy="377687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50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823952" y="4108253"/>
            <a:ext cx="24438" cy="16961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5" idx="4"/>
          </p:cNvCxnSpPr>
          <p:nvPr/>
        </p:nvCxnSpPr>
        <p:spPr>
          <a:xfrm flipV="1">
            <a:off x="3177209" y="3569964"/>
            <a:ext cx="22776" cy="212515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29" idx="4"/>
          </p:cNvCxnSpPr>
          <p:nvPr/>
        </p:nvCxnSpPr>
        <p:spPr>
          <a:xfrm flipV="1">
            <a:off x="3603661" y="3091070"/>
            <a:ext cx="25570" cy="254016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053510" y="2554357"/>
            <a:ext cx="51351" cy="273326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220278" y="2097284"/>
            <a:ext cx="1837291" cy="43732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Completion</a:t>
            </a:r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992146" y="3271152"/>
            <a:ext cx="1268164" cy="29817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Scan</a:t>
            </a:r>
            <a:endParaRPr lang="en-US" dirty="0"/>
          </a:p>
        </p:txBody>
      </p:sp>
      <p:cxnSp>
        <p:nvCxnSpPr>
          <p:cNvPr id="64" name="Connector: Elbow 63"/>
          <p:cNvCxnSpPr/>
          <p:nvPr/>
        </p:nvCxnSpPr>
        <p:spPr>
          <a:xfrm rot="5400000" flipH="1" flipV="1">
            <a:off x="3902015" y="3925573"/>
            <a:ext cx="1596926" cy="58625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6440557" y="4622604"/>
            <a:ext cx="78519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Arrow: Up-Down 69"/>
          <p:cNvSpPr/>
          <p:nvPr/>
        </p:nvSpPr>
        <p:spPr>
          <a:xfrm>
            <a:off x="6610448" y="4622604"/>
            <a:ext cx="158099" cy="74452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8889739" y="1900460"/>
            <a:ext cx="97981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Arrow: Up-Down 76"/>
          <p:cNvSpPr/>
          <p:nvPr/>
        </p:nvSpPr>
        <p:spPr>
          <a:xfrm>
            <a:off x="9274134" y="1900460"/>
            <a:ext cx="171352" cy="338715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9" grpId="0" animBg="1"/>
      <p:bldP spid="61" grpId="0" animBg="1"/>
      <p:bldP spid="68" grpId="0" animBg="1"/>
      <p:bldP spid="70" grpId="0" animBg="1"/>
      <p:bldP spid="7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b="0" i="0" u="none" strike="noStrike" cap="none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Execution Time</a:t>
            </a:r>
          </a:p>
        </p:txBody>
      </p:sp>
      <p:sp>
        <p:nvSpPr>
          <p:cNvPr id="613" name="Shape 6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209" y="1690688"/>
            <a:ext cx="10243929" cy="4774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8D7879-BCDD-4328-92D2-EE54DCE578E0}"/>
              </a:ext>
            </a:extLst>
          </p:cNvPr>
          <p:cNvSpPr/>
          <p:nvPr/>
        </p:nvSpPr>
        <p:spPr>
          <a:xfrm>
            <a:off x="3458816" y="2623930"/>
            <a:ext cx="556593" cy="33395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1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40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 Improvement Evaluation</a:t>
            </a:r>
            <a:endParaRPr lang="en-US" sz="280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2000975" y="1510750"/>
            <a:ext cx="8380200" cy="929100"/>
          </a:xfrm>
          <a:prstGeom prst="rect">
            <a:avLst/>
          </a:prstGeom>
          <a:solidFill>
            <a:schemeClr val="bg1">
              <a:lumMod val="50000"/>
              <a:alpha val="2000"/>
            </a:scheme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>
                <a:ea typeface="Calibri"/>
                <a:cs typeface="Calibri"/>
                <a:sym typeface="Calibri"/>
              </a:rPr>
              <a:t>Error (</a:t>
            </a:r>
            <a:r>
              <a:rPr lang="en-US" sz="3000" b="1" dirty="0" err="1">
                <a:ea typeface="Calibri"/>
                <a:cs typeface="Calibri"/>
                <a:sym typeface="Calibri"/>
              </a:rPr>
              <a:t>ISplit</a:t>
            </a:r>
            <a:r>
              <a:rPr lang="en-US" sz="3000" b="1" dirty="0">
                <a:ea typeface="Calibri"/>
                <a:cs typeface="Calibri"/>
                <a:sym typeface="Calibri"/>
              </a:rPr>
              <a:t> &lt; </a:t>
            </a:r>
            <a:r>
              <a:rPr lang="en-US" sz="3000" b="1" dirty="0" err="1">
                <a:ea typeface="Calibri"/>
                <a:cs typeface="Calibri"/>
                <a:sym typeface="Calibri"/>
              </a:rPr>
              <a:t>RSplit</a:t>
            </a:r>
            <a:r>
              <a:rPr lang="en-US" sz="3000" b="1" dirty="0">
                <a:ea typeface="Calibri"/>
                <a:cs typeface="Calibri"/>
                <a:sym typeface="Calibri"/>
              </a:rPr>
              <a:t>)       TRUE</a:t>
            </a:r>
          </a:p>
        </p:txBody>
      </p:sp>
      <p:cxnSp>
        <p:nvCxnSpPr>
          <p:cNvPr id="467" name="Shape 467"/>
          <p:cNvCxnSpPr/>
          <p:nvPr/>
        </p:nvCxnSpPr>
        <p:spPr>
          <a:xfrm>
            <a:off x="7214975" y="1859475"/>
            <a:ext cx="441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44" y="2297275"/>
            <a:ext cx="5276335" cy="411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16200000">
            <a:off x="2714791" y="3614538"/>
            <a:ext cx="198733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6682" y="5621693"/>
            <a:ext cx="245571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Iteration</a:t>
            </a:r>
          </a:p>
          <a:p>
            <a:pPr algn="ctr"/>
            <a:r>
              <a:rPr lang="en-US" sz="2200" dirty="0"/>
              <a:t>(US Flight Dataset)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1F62C-DBFE-4EDD-9184-371296CE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08" y="1690688"/>
            <a:ext cx="6005734" cy="4796937"/>
          </a:xfrm>
          <a:prstGeom prst="rect">
            <a:avLst/>
          </a:prstGeom>
        </p:spPr>
      </p:pic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40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Releasing the Refinement Restriction</a:t>
            </a:r>
            <a:endParaRPr lang="en-US" sz="280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2466315" y="3574782"/>
            <a:ext cx="198733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6682" y="5651510"/>
            <a:ext cx="245571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Iteration</a:t>
            </a:r>
          </a:p>
          <a:p>
            <a:pPr algn="ctr"/>
            <a:r>
              <a:rPr lang="en-US" sz="2200" dirty="0"/>
              <a:t>(US Flight Dataset)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2A9BC-F453-445F-A874-B7E47B05CA61}"/>
              </a:ext>
            </a:extLst>
          </p:cNvPr>
          <p:cNvSpPr txBox="1"/>
          <p:nvPr/>
        </p:nvSpPr>
        <p:spPr>
          <a:xfrm rot="16200000">
            <a:off x="8150579" y="3416172"/>
            <a:ext cx="1987336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383467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dirty="0"/>
              <a:t>Usability</a:t>
            </a:r>
            <a:endParaRPr lang="en-US" sz="3200" dirty="0"/>
          </a:p>
        </p:txBody>
      </p:sp>
      <p:sp>
        <p:nvSpPr>
          <p:cNvPr id="484" name="Shape 48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187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Two user studies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interpretability of </a:t>
            </a:r>
            <a:r>
              <a:rPr lang="en-US" dirty="0" err="1"/>
              <a:t>IncVisage</a:t>
            </a:r>
            <a:endParaRPr lang="en-US" dirty="0"/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comparison with the standard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40016"/>
              </p:ext>
            </p:extLst>
          </p:nvPr>
        </p:nvGraphicFramePr>
        <p:xfrm>
          <a:off x="1073426" y="3776872"/>
          <a:ext cx="10280374" cy="1859280"/>
        </p:xfrm>
        <a:graphic>
          <a:graphicData uri="http://schemas.openxmlformats.org/drawingml/2006/table">
            <a:tbl>
              <a:tblPr firstRow="1" bandRow="1">
                <a:tableStyleId>{EDF45E97-7428-47C8-9830-9DB7A35B886E}</a:tableStyleId>
              </a:tblPr>
              <a:tblGrid>
                <a:gridCol w="10280374">
                  <a:extLst>
                    <a:ext uri="{9D8B030D-6E8A-4147-A177-3AD203B41FA5}">
                      <a16:colId xmlns:a16="http://schemas.microsoft.com/office/drawing/2014/main" val="1084043706"/>
                    </a:ext>
                  </a:extLst>
                </a:gridCol>
              </a:tblGrid>
              <a:tr h="332087">
                <a:tc>
                  <a:txBody>
                    <a:bodyPr/>
                    <a:lstStyle/>
                    <a:p>
                      <a:r>
                        <a:rPr lang="en-US" sz="2200" dirty="0"/>
                        <a:t>Find the busiest day</a:t>
                      </a:r>
                      <a:r>
                        <a:rPr lang="en-US" sz="2200" baseline="0" dirty="0"/>
                        <a:t> of the year ORD airport. The higher the Taxi Out time, the busier the airport.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83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Choose the correct</a:t>
                      </a:r>
                      <a:r>
                        <a:rPr lang="en-US" sz="2200" baseline="0" dirty="0"/>
                        <a:t> option based on the Day of the Year. UA aircrafts have the worst Aircraft Delay statistics on:</a:t>
                      </a:r>
                    </a:p>
                    <a:p>
                      <a:r>
                        <a:rPr lang="en-US" sz="2200" baseline="0" dirty="0"/>
                        <a:t>a) Jan 01-Jan 10 b) Jan 10-Jan 20 c) Dec 01-Dec 10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1935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How can we generate visualizations faster?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1166194" y="1825624"/>
            <a:ext cx="10515599" cy="39887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Pre-computation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data cubes (</a:t>
            </a:r>
            <a:r>
              <a:rPr lang="en-US" sz="3200" dirty="0" err="1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Nanocube</a:t>
            </a:r>
            <a:r>
              <a:rPr lang="en-US" sz="3200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, Profiler, Immense)</a:t>
            </a:r>
          </a:p>
          <a:p>
            <a:pPr marL="457200" lvl="1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1000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Dimensionality Reduction (M4)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1000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b="1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Sampling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87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3" y="2130475"/>
            <a:ext cx="4974575" cy="45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40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Interpretability</a:t>
            </a:r>
            <a:endParaRPr lang="en-US" sz="32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1987278" y="2225225"/>
            <a:ext cx="3897900" cy="5286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77" y="1488950"/>
            <a:ext cx="6699450" cy="58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765"/>
          <p:cNvCxnSpPr/>
          <p:nvPr/>
        </p:nvCxnSpPr>
        <p:spPr>
          <a:xfrm>
            <a:off x="4107802" y="2130475"/>
            <a:ext cx="0" cy="369385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aphicFrame>
        <p:nvGraphicFramePr>
          <p:cNvPr id="10" name="Shape 506"/>
          <p:cNvGraphicFramePr/>
          <p:nvPr>
            <p:extLst>
              <p:ext uri="{D42A27DB-BD31-4B8C-83A1-F6EECF244321}">
                <p14:modId xmlns:p14="http://schemas.microsoft.com/office/powerpoint/2010/main" val="3347820420"/>
              </p:ext>
            </p:extLst>
          </p:nvPr>
        </p:nvGraphicFramePr>
        <p:xfrm>
          <a:off x="6543039" y="2753825"/>
          <a:ext cx="4665564" cy="2742734"/>
        </p:xfrm>
        <a:graphic>
          <a:graphicData uri="http://schemas.openxmlformats.org/drawingml/2006/table">
            <a:tbl>
              <a:tblPr>
                <a:noFill/>
                <a:tableStyleId>{EDF45E97-7428-47C8-9830-9DB7A35B886E}</a:tableStyleId>
              </a:tblPr>
              <a:tblGrid>
                <a:gridCol w="2702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08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Criteria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/>
                        <a:t>Trendlines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23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Confidence (10)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8.5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96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/>
                        <a:t>Interpretability (5)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4.50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45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/>
                        <a:t>Satisfaction (5)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4.55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40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Decision Making</a:t>
            </a:r>
            <a:endParaRPr lang="en-US" sz="32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82695"/>
              </p:ext>
            </p:extLst>
          </p:nvPr>
        </p:nvGraphicFramePr>
        <p:xfrm>
          <a:off x="1490868" y="1920338"/>
          <a:ext cx="935493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986">
                  <a:extLst>
                    <a:ext uri="{9D8B030D-6E8A-4147-A177-3AD203B41FA5}">
                      <a16:colId xmlns:a16="http://schemas.microsoft.com/office/drawing/2014/main" val="2745209568"/>
                    </a:ext>
                  </a:extLst>
                </a:gridCol>
                <a:gridCol w="1870986">
                  <a:extLst>
                    <a:ext uri="{9D8B030D-6E8A-4147-A177-3AD203B41FA5}">
                      <a16:colId xmlns:a16="http://schemas.microsoft.com/office/drawing/2014/main" val="339583185"/>
                    </a:ext>
                  </a:extLst>
                </a:gridCol>
                <a:gridCol w="1870986">
                  <a:extLst>
                    <a:ext uri="{9D8B030D-6E8A-4147-A177-3AD203B41FA5}">
                      <a16:colId xmlns:a16="http://schemas.microsoft.com/office/drawing/2014/main" val="2470191943"/>
                    </a:ext>
                  </a:extLst>
                </a:gridCol>
                <a:gridCol w="1870986">
                  <a:extLst>
                    <a:ext uri="{9D8B030D-6E8A-4147-A177-3AD203B41FA5}">
                      <a16:colId xmlns:a16="http://schemas.microsoft.com/office/drawing/2014/main" val="1150366486"/>
                    </a:ext>
                  </a:extLst>
                </a:gridCol>
                <a:gridCol w="1870986">
                  <a:extLst>
                    <a:ext uri="{9D8B030D-6E8A-4147-A177-3AD203B41FA5}">
                      <a16:colId xmlns:a16="http://schemas.microsoft.com/office/drawing/2014/main" val="297729061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Approach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Extrema</a:t>
                      </a:r>
                      <a:r>
                        <a:rPr lang="en-US" sz="2400" b="1" baseline="0" dirty="0"/>
                        <a:t> Based Questions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Range</a:t>
                      </a:r>
                      <a:r>
                        <a:rPr lang="en-US" sz="2400" b="1" baseline="0" dirty="0"/>
                        <a:t> Based Questions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2731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Time 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312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IncVisage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94.55%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25.0638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62.50%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22.0822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12511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26.4022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52.50%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27.3125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4994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90868" y="4184469"/>
            <a:ext cx="9354930" cy="13402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545" tIns="23545" rIns="23545" bIns="23545" numCol="1" spcCol="38100" rtlCol="0" anchor="ctr">
            <a:spAutoFit/>
          </a:bodyPr>
          <a:lstStyle/>
          <a:p>
            <a:pPr algn="l" defTabSz="304259" rtl="0" latinLnBrk="1" hangingPunct="0"/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“… easier to </a:t>
            </a:r>
            <a:r>
              <a:rPr lang="en-US" sz="2800" b="1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know</a:t>
            </a:r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when I wanted to stop</a:t>
            </a:r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”</a:t>
            </a:r>
          </a:p>
          <a:p>
            <a:pPr algn="l" defTabSz="304259" rtl="0" latinLnBrk="1" hangingPunct="0"/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”… really </a:t>
            </a:r>
            <a:r>
              <a:rPr lang="en-US" sz="2800" b="1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interesting to watch</a:t>
            </a:r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 over time”</a:t>
            </a:r>
          </a:p>
          <a:p>
            <a:pPr algn="l" defTabSz="304259" rtl="0" latinLnBrk="1" hangingPunct="0"/>
            <a:r>
              <a:rPr lang="en-US" sz="2800" dirty="0">
                <a:solidFill>
                  <a:schemeClr val="dk1"/>
                </a:solidFill>
                <a:latin typeface="Garamond (Body)"/>
                <a:cs typeface="Calibri"/>
                <a:sym typeface="Calibri"/>
              </a:rPr>
              <a:t>“</a:t>
            </a:r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… easier to </a:t>
            </a:r>
            <a:r>
              <a:rPr lang="en-US" sz="2800" b="1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narrow down the range</a:t>
            </a:r>
            <a:r>
              <a:rPr lang="en-US" sz="2800" dirty="0">
                <a:solidFill>
                  <a:schemeClr val="dk1"/>
                </a:solidFill>
                <a:latin typeface="Garamond (Body)"/>
                <a:ea typeface="Calibri"/>
                <a:cs typeface="Calibri"/>
                <a:sym typeface="Calibri"/>
              </a:rPr>
              <a:t> when looking for answers</a:t>
            </a:r>
            <a:r>
              <a:rPr lang="en-US" sz="2800" dirty="0">
                <a:solidFill>
                  <a:schemeClr val="dk1"/>
                </a:solidFill>
                <a:latin typeface="Garamond (Body)"/>
                <a:cs typeface="Calibri"/>
                <a:sym typeface="Calibri"/>
              </a:rPr>
              <a:t>”</a:t>
            </a:r>
            <a:endParaRPr lang="en-US" sz="2800" dirty="0">
              <a:solidFill>
                <a:srgbClr val="000000"/>
              </a:solidFill>
              <a:latin typeface="Garamond (Body)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Incrementally Improving Visualizations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 Statement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Sampling Technique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System Architecture</a:t>
            </a:r>
            <a:endParaRPr lang="en-US" sz="28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Performance Evaluation and User Study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245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Comments, limitations?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algorithmic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interface</a:t>
            </a:r>
            <a:endParaRPr lang="en-US" sz="32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2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839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Q1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the user wants to find the date where highest delay occurs. But the top two higher delay dates are consecutive (December 22 and 23). </a:t>
            </a:r>
            <a:r>
              <a:rPr lang="en-US" sz="32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cannot quickly reveal which of these two dates is the highest delay date. Why?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798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Q1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the user wants to find the date where highest delay occurs. But the top two higher delay dates are consecutive (December 22 and 23). </a:t>
            </a:r>
            <a:r>
              <a:rPr lang="en-US" sz="32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cannot quickly reveal which of these two dates is the highest delay date. Why?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Improvement Potential 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 where delay between the two values are large enough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788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Q1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the user wants to find the date where highest delay occurs. But the top two higher delay dates are consecutive (December 22 and 23). </a:t>
            </a:r>
            <a:r>
              <a:rPr lang="en-US" sz="32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cannot quickly reveal which of these two dates is the highest delay date. Why?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Improvement Potential 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 where delay between the two values are large enough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Approximation: not that far off from the exact answer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user might make a wrong guess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395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Q2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prioritize which feature to reveal? For example, user wants to find the date with the lowest delay.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36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431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Q2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prioritize which feature to reveal first? For example, user wants to find the date with the lowest delay. 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36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72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Q2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prioritize which feature to reveal? For example, user wants to find the date with the lowest delay. 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Any alternatives?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36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6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Sampling: Existing Solutions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Incremental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+mj-lt"/>
              </a:rPr>
              <a:t>OLA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(online aggregation)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sampleAction</a:t>
            </a:r>
            <a:endParaRPr lang="en-US" sz="24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487" y="1690688"/>
            <a:ext cx="5819774" cy="322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946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Q2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prioritize which feature to reveal first? For example, user wants to find the date with the lowest delay. 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Any alternatives?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Weighted Improvement Potential?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Weight each choice of split point</a:t>
            </a:r>
          </a:p>
          <a:p>
            <a:pPr lvl="3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Weight can be a function of user preference</a:t>
            </a:r>
          </a:p>
          <a:p>
            <a:pPr lvl="3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Rank of the split point in the current order of lower delay points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8664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Q3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Since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estimates the means, how can we model the uncertainty associated with the results generated?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321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Q3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Since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estimates the means, how can we model the uncertainty associated with the results generated?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 runaway winner for error modeling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error bar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033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Q3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Since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estimates the means, how can we model the uncertainty associated with the results generated?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 runaway winner for error modeling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error bar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can we model uncertainty for heatmaps?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4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Q3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Since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estimates the means, how can we model the uncertainty associated with the results generated?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 runaway winner for error modeling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error bar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can we model uncertainty for heatmaps?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Interface perspective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555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Q3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Since </a:t>
            </a:r>
            <a:r>
              <a:rPr lang="en-US" sz="3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estimates the means, how can we model the uncertainty associated with the results generated? 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 runaway winner for error modeling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error bar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can we model uncertainty for heatmaps?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Interface perspective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Overlay OLA with </a:t>
            </a:r>
            <a:r>
              <a:rPr lang="en-US" sz="28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ISplit</a:t>
            </a: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055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Q4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user has already found some features of interest and now wants to get their exact value. How can we extend the current system to support that?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77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Q4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user has already found some features of interest and now wants to get their exact value. How can we extend the current system to support that?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Optimistic visualization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run full scan of data on the background for an approximate viz. for which user wants exact answer. </a:t>
            </a: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197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Q4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user has already found some features of interest and now wants to get their exact value. How can we extend the current system to support that?</a:t>
            </a:r>
          </a:p>
          <a:p>
            <a:pPr lvl="1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Optimistic visualization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run full scan of data on the background for an approximate viz. for which user wants exact answer. </a:t>
            </a:r>
            <a:r>
              <a:rPr lang="en-US" sz="3200" b="1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Alternatives?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850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Q4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say, user has already found some features of interest and now wants to get their exact value. How can we extend the current system to support that?</a:t>
            </a:r>
          </a:p>
          <a:p>
            <a:pPr lvl="1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3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Optimistic visualization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run full scan of data on the background for an approximate viz. for which user wants exact answer. </a:t>
            </a:r>
            <a:endParaRPr lang="en-US" sz="3200" b="1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32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User selects portions of interest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Run full Scan on the specific groups at the background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endParaRPr lang="en-US" sz="280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9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Sampling: Existing Solutions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Incremental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+mj-lt"/>
              </a:rPr>
              <a:t>OLA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(online aggregation)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sampleAction</a:t>
            </a:r>
            <a:endParaRPr lang="en-US" sz="2400" b="1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6" name="Shape 327">
            <a:extLst>
              <a:ext uri="{FF2B5EF4-FFF2-40B4-BE49-F238E27FC236}">
                <a16:creationId xmlns:a16="http://schemas.microsoft.com/office/drawing/2014/main" id="{FD88A2E0-B04C-4979-87C6-C0100490AB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139" y="1690688"/>
            <a:ext cx="5888902" cy="4099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8148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Q5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decrease the number of samples geometrically? Is it the best approach?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Natural: linear or geometric decrease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What are the alternatives?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466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Q5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decrease the number of samples geometrically? Is it the best approach?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Natural: linear or geometric decrease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79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Discussion Q5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decrease the number of samples geometrically? Is it the best approach?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Natural: linear or geometric decrease</a:t>
            </a:r>
          </a:p>
          <a:p>
            <a:pPr lvl="2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What are the alternatives?</a:t>
            </a:r>
          </a:p>
          <a:p>
            <a:pPr lvl="3">
              <a:spcBef>
                <a:spcPts val="0"/>
              </a:spcBef>
              <a:buClr>
                <a:prstClr val="black"/>
              </a:buClr>
              <a:buSzPct val="100000"/>
            </a:pPr>
            <a:r>
              <a:rPr lang="en-US" sz="26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Other progression models that captures the interactivity factor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5065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50" y="3835142"/>
            <a:ext cx="11515501" cy="1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78" y="2148739"/>
            <a:ext cx="11548948" cy="1699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21286"/>
              </p:ext>
            </p:extLst>
          </p:nvPr>
        </p:nvGraphicFramePr>
        <p:xfrm>
          <a:off x="324678" y="1632684"/>
          <a:ext cx="1154894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0409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2077278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57809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2037521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37931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37930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222731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Garamond (Body)"/>
                        </a:rPr>
                        <a:t>t</a:t>
                      </a:r>
                      <a:r>
                        <a:rPr lang="en-US" sz="2800" b="1" baseline="-25000" dirty="0">
                          <a:latin typeface="Garamond (Body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Garamond (Body)"/>
                        </a:rPr>
                        <a:t>t</a:t>
                      </a:r>
                      <a:r>
                        <a:rPr lang="en-US" sz="2800" b="1" baseline="-25000" dirty="0">
                          <a:latin typeface="Garamond (Body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 (Body)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Garamond (Body)"/>
                        </a:rPr>
                        <a:t>t</a:t>
                      </a:r>
                      <a:r>
                        <a:rPr lang="en-US" sz="2800" b="1" baseline="-25000" dirty="0">
                          <a:latin typeface="Garamond (Body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 (Body)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Garamond (Body)"/>
                        </a:rPr>
                        <a:t>t</a:t>
                      </a:r>
                      <a:r>
                        <a:rPr lang="en-US" sz="2800" b="1" baseline="-25000" dirty="0">
                          <a:latin typeface="Garamond (Body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Garamond (Body)"/>
                        </a:rPr>
                        <a:t>…</a:t>
                      </a:r>
                      <a:endParaRPr lang="en-US" sz="2800" b="1" dirty="0">
                        <a:latin typeface="Garamond (Body)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latin typeface="Garamond (Body)"/>
                        </a:rPr>
                        <a:t>Completion</a:t>
                      </a:r>
                      <a:endParaRPr lang="en-US" sz="2800" b="1" baseline="-25000" dirty="0">
                        <a:latin typeface="Garamond (Body)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742165" y="475593"/>
            <a:ext cx="4046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Thank You!</a:t>
            </a:r>
            <a:endParaRPr lang="en-US" sz="4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6739" y="5734325"/>
            <a:ext cx="10515600" cy="987150"/>
          </a:xfrm>
        </p:spPr>
        <p:txBody>
          <a:bodyPr/>
          <a:lstStyle/>
          <a:p>
            <a:r>
              <a:rPr lang="en-US" dirty="0"/>
              <a:t>Our code is open-sourced: </a:t>
            </a:r>
            <a:r>
              <a:rPr lang="en-US" dirty="0">
                <a:hlinkClick r:id="rId5"/>
              </a:rPr>
              <a:t>https://github.com/zenvisage/incvisage</a:t>
            </a:r>
            <a:endParaRPr lang="en-US" dirty="0"/>
          </a:p>
          <a:p>
            <a:r>
              <a:rPr lang="en-US" dirty="0"/>
              <a:t>Please download and give us feedback!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Justifying Geometric Decrease Factor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56" y="3230217"/>
            <a:ext cx="9493182" cy="17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90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Parameter Selection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870863"/>
            <a:ext cx="10383077" cy="4134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722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 </a:t>
            </a:r>
            <a:r>
              <a:rPr lang="en-US" sz="2800" b="0" i="0" u="none" strike="noStrike" cap="none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Simulation VS Empirical Observation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10396329" y="1172816"/>
            <a:ext cx="548309" cy="417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347" y="2184901"/>
            <a:ext cx="9388661" cy="3291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79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OLA Approach (2)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Calibri"/>
              </a:rPr>
              <a:t>Standard approach: sampling based incremental visualization</a:t>
            </a:r>
            <a:endParaRPr lang="en-US" sz="2400" b="0" i="0" u="none" strike="noStrike" cap="none" dirty="0">
              <a:solidFill>
                <a:schemeClr val="dk1"/>
              </a:solidFill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010" y="2901459"/>
            <a:ext cx="10794000" cy="1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2777675" y="3501029"/>
            <a:ext cx="1782000" cy="127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957925" y="3501029"/>
            <a:ext cx="1831200" cy="1325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224275" y="3475229"/>
            <a:ext cx="1831200" cy="1354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786575" y="3501029"/>
            <a:ext cx="1882800" cy="1325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49366"/>
              </p:ext>
            </p:extLst>
          </p:nvPr>
        </p:nvGraphicFramePr>
        <p:xfrm>
          <a:off x="736881" y="2950267"/>
          <a:ext cx="10693119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931">
                  <a:extLst>
                    <a:ext uri="{9D8B030D-6E8A-4147-A177-3AD203B41FA5}">
                      <a16:colId xmlns:a16="http://schemas.microsoft.com/office/drawing/2014/main" val="4261690315"/>
                    </a:ext>
                  </a:extLst>
                </a:gridCol>
                <a:gridCol w="1924945">
                  <a:extLst>
                    <a:ext uri="{9D8B030D-6E8A-4147-A177-3AD203B41FA5}">
                      <a16:colId xmlns:a16="http://schemas.microsoft.com/office/drawing/2014/main" val="266629694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721530589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71912198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070596770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52376994"/>
                    </a:ext>
                  </a:extLst>
                </a:gridCol>
                <a:gridCol w="327991">
                  <a:extLst>
                    <a:ext uri="{9D8B030D-6E8A-4147-A177-3AD203B41FA5}">
                      <a16:colId xmlns:a16="http://schemas.microsoft.com/office/drawing/2014/main" val="2979027650"/>
                    </a:ext>
                  </a:extLst>
                </a:gridCol>
                <a:gridCol w="2027583">
                  <a:extLst>
                    <a:ext uri="{9D8B030D-6E8A-4147-A177-3AD203B41FA5}">
                      <a16:colId xmlns:a16="http://schemas.microsoft.com/office/drawing/2014/main" val="3417458477"/>
                    </a:ext>
                  </a:extLst>
                </a:gridCol>
              </a:tblGrid>
              <a:tr h="48867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t</a:t>
                      </a:r>
                      <a:r>
                        <a:rPr lang="en-US" sz="2800" b="1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…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Completion</a:t>
                      </a:r>
                      <a:endParaRPr lang="en-US" sz="2800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739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9525</TotalTime>
  <Words>2394</Words>
  <Application>Microsoft Office PowerPoint</Application>
  <PresentationFormat>Widescreen</PresentationFormat>
  <Paragraphs>682</Paragraphs>
  <Slides>86</Slides>
  <Notes>86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Source Sans Pro</vt:lpstr>
      <vt:lpstr>Garamond (Body)</vt:lpstr>
      <vt:lpstr>Calibri</vt:lpstr>
      <vt:lpstr>Times New Roman</vt:lpstr>
      <vt:lpstr>Garamond</vt:lpstr>
      <vt:lpstr>NSimSun</vt:lpstr>
      <vt:lpstr>Wingdings</vt:lpstr>
      <vt:lpstr>Office Theme</vt:lpstr>
      <vt:lpstr>I’ve Seen “Enough”  Incrementally Improving Visualizations to Support Rapid Decision Making</vt:lpstr>
      <vt:lpstr>Data Visualization</vt:lpstr>
      <vt:lpstr>Visualizing Large Scale Data</vt:lpstr>
      <vt:lpstr>Motivation </vt:lpstr>
      <vt:lpstr>Motivation </vt:lpstr>
      <vt:lpstr>How can we generate visualizations faster?</vt:lpstr>
      <vt:lpstr>Sampling: Existing Solutions</vt:lpstr>
      <vt:lpstr>Sampling: Existing Solutions</vt:lpstr>
      <vt:lpstr>OLA Approach (2)</vt:lpstr>
      <vt:lpstr>OLA Approach (2)</vt:lpstr>
      <vt:lpstr>OLA Approach (2)</vt:lpstr>
      <vt:lpstr>OLA Approach (2)</vt:lpstr>
      <vt:lpstr>OLA Approach (2)</vt:lpstr>
      <vt:lpstr>Motivation (2)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Incrementally Improving Visualizations</vt:lpstr>
      <vt:lpstr>Challenges</vt:lpstr>
      <vt:lpstr>Outline</vt:lpstr>
      <vt:lpstr>Problem Statement: Query Type</vt:lpstr>
      <vt:lpstr>Problem Statement: Query Type</vt:lpstr>
      <vt:lpstr>Problem Statement</vt:lpstr>
      <vt:lpstr>Outline</vt:lpstr>
      <vt:lpstr>Ideal Scenario: Means are Known</vt:lpstr>
      <vt:lpstr>Ideal Scenario: Where to Split?</vt:lpstr>
      <vt:lpstr>Ideal Scenario: Key Concept</vt:lpstr>
      <vt:lpstr>Ideal Scenario: Which Segment to Split?</vt:lpstr>
      <vt:lpstr>Ideal Scenario: Which Segment to Split?</vt:lpstr>
      <vt:lpstr>Online Sampling Scenario</vt:lpstr>
      <vt:lpstr>Select the Refinement Given Samples</vt:lpstr>
      <vt:lpstr>Problem Statement</vt:lpstr>
      <vt:lpstr>Select the Refinement Given Samples</vt:lpstr>
      <vt:lpstr>Select the Refinement Given Samples</vt:lpstr>
      <vt:lpstr>Select the Refinement Given Samples</vt:lpstr>
      <vt:lpstr>Determine the Sample Complexity</vt:lpstr>
      <vt:lpstr>Determine the Sample Complexity</vt:lpstr>
      <vt:lpstr>The ISplit Algorithm </vt:lpstr>
      <vt:lpstr>Tuning Є Across Iterations</vt:lpstr>
      <vt:lpstr>Tuning Є Across Iterations</vt:lpstr>
      <vt:lpstr>IncVisage In Action!</vt:lpstr>
      <vt:lpstr>PowerPoint Presentation</vt:lpstr>
      <vt:lpstr>System Architecture</vt:lpstr>
      <vt:lpstr>Outline</vt:lpstr>
      <vt:lpstr>Evaluation</vt:lpstr>
      <vt:lpstr>Metrics and Algorithms</vt:lpstr>
      <vt:lpstr>Evaluation: Execution Time</vt:lpstr>
      <vt:lpstr>Evaluation: Execution Time</vt:lpstr>
      <vt:lpstr>Evaluation: Incremental Improvement Evaluation</vt:lpstr>
      <vt:lpstr>Evaluation: Releasing the Refinement Restriction</vt:lpstr>
      <vt:lpstr>Evaluation: Usability</vt:lpstr>
      <vt:lpstr>Evaluation: Interpretability</vt:lpstr>
      <vt:lpstr>Evaluation: Decision Making</vt:lpstr>
      <vt:lpstr>Outline</vt:lpstr>
      <vt:lpstr>Discussion</vt:lpstr>
      <vt:lpstr>Discussion Q1</vt:lpstr>
      <vt:lpstr>Discussion Q1</vt:lpstr>
      <vt:lpstr>Discussion Q1</vt:lpstr>
      <vt:lpstr>Discussion Q2</vt:lpstr>
      <vt:lpstr>Discussion Q2</vt:lpstr>
      <vt:lpstr>Discussion Q2</vt:lpstr>
      <vt:lpstr>Discussion Q2</vt:lpstr>
      <vt:lpstr>Discussion Q3</vt:lpstr>
      <vt:lpstr>Discussion Q3</vt:lpstr>
      <vt:lpstr>Discussion Q3</vt:lpstr>
      <vt:lpstr>Discussion Q3</vt:lpstr>
      <vt:lpstr>Discussion Q3</vt:lpstr>
      <vt:lpstr>Discussion Q4</vt:lpstr>
      <vt:lpstr>Discussion Q4</vt:lpstr>
      <vt:lpstr>Discussion Q4</vt:lpstr>
      <vt:lpstr>Discussion Q4</vt:lpstr>
      <vt:lpstr>Discussion Q5</vt:lpstr>
      <vt:lpstr>Discussion Q5</vt:lpstr>
      <vt:lpstr>Discussion Q5</vt:lpstr>
      <vt:lpstr>PowerPoint Presentation</vt:lpstr>
      <vt:lpstr>Evaluation</vt:lpstr>
      <vt:lpstr>Evaluation: Parameter Selection</vt:lpstr>
      <vt:lpstr>Evaluation: Simulation VS Empirical Observation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I’ve Seen “Enough”  Incrementally Improving Visualizations to Support Rapid Decision Making</dc:title>
  <cp:lastModifiedBy>Sajjadur Rahman</cp:lastModifiedBy>
  <cp:revision>330</cp:revision>
  <dcterms:modified xsi:type="dcterms:W3CDTF">2017-10-18T16:01:18Z</dcterms:modified>
</cp:coreProperties>
</file>